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fonts/font1.fntdata" ContentType="application/x-fontdata"/>
  <Override PartName="/ppt/fonts/font2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 /><Relationship Id="rId2" Type="http://schemas.openxmlformats.org/officeDocument/2006/relationships/extended-properties" Target="docProps/app.xml" /><Relationship Id="rId3" Type="http://schemas.openxmlformats.org/officeDocument/2006/relationships/officeDocument" Target="ppt/presentation.xml" 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 embedTrueTypeFonts="1" saveSubsetFonts="1">
  <p:sldMasterIdLst>
    <p:sldMasterId id="2147483648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7556500" cy="10693400"/>
  <p:notesSz cx="7556500" cy="10693400"/>
  <p:embeddedFontLst>
    <p:embeddedFont>
      <p:font typeface="OQRSUD+Arial Bold"/>
      <p:regular r:id="rId13"/>
    </p:embeddedFont>
    <p:embeddedFont>
      <p:font typeface="GEDNLE+Arial"/>
      <p:regular r:id="rId14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2482" y="-91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presProps" Target="presProp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font" Target="fonts/font1.fntdata" /><Relationship Id="rId14" Type="http://schemas.openxmlformats.org/officeDocument/2006/relationships/font" Target="fonts/font2.fntdata" /><Relationship Id="rId2" Type="http://schemas.openxmlformats.org/officeDocument/2006/relationships/tableStyles" Target="tableStyles.xml" /><Relationship Id="rId3" Type="http://schemas.openxmlformats.org/officeDocument/2006/relationships/viewProps" Target="viewProps.xml" /><Relationship Id="rId4" Type="http://schemas.openxmlformats.org/officeDocument/2006/relationships/theme" Target="theme/theme1.xml" /><Relationship Id="rId5" Type="http://schemas.openxmlformats.org/officeDocument/2006/relationships/slideMaster" Target="slideMasters/slideMaster1.xml" /><Relationship Id="rId6" Type="http://schemas.openxmlformats.org/officeDocument/2006/relationships/slide" Target="slides/slide1.xml" /><Relationship Id="rId7" Type="http://schemas.openxmlformats.org/officeDocument/2006/relationships/slide" Target="slides/slide2.xml" /><Relationship Id="rId8" Type="http://schemas.openxmlformats.org/officeDocument/2006/relationships/slide" Target="slides/slide3.xml" /><Relationship Id="rId9" Type="http://schemas.openxmlformats.org/officeDocument/2006/relationships/slide" Target="slides/slide4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hyperlink" Target="http://www.anzeindaz.com/restauration" TargetMode="Externa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hyperlink" Target="http://www.anzeindaz.com/restauration" TargetMode="External" /><Relationship Id="rId4" Type="http://schemas.openxmlformats.org/officeDocument/2006/relationships/hyperlink" Target="http://www.refuge-solalex.ch/restaurant" TargetMode="External" /><Relationship Id="rId5" Type="http://schemas.openxmlformats.org/officeDocument/2006/relationships/hyperlink" Target="http://www.miroir-solalex.ch/" TargetMode="External" /><Relationship Id="rId6" Type="http://schemas.openxmlformats.org/officeDocument/2006/relationships/hyperlink" Target="http://www.gryon.ch/" TargetMode="Externa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21360" y="727908"/>
            <a:ext cx="5755262" cy="26511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87"/>
              </a:lnSpc>
              <a:spcBef>
                <a:spcPts val="0"/>
              </a:spcBef>
              <a:spcAft>
                <a:spcPts val="0"/>
              </a:spcAft>
            </a:pPr>
            <a:r>
              <a:rPr dirty="0" sz="1600" b="1">
                <a:solidFill>
                  <a:srgbClr val="000000"/>
                </a:solidFill>
                <a:latin typeface="OQRSUD+Arial Bold"/>
                <a:cs typeface="OQRSUD+Arial Bold"/>
              </a:rPr>
              <a:t>La</a:t>
            </a:r>
            <a:r>
              <a:rPr dirty="0" sz="1600" b="1">
                <a:solidFill>
                  <a:srgbClr val="000000"/>
                </a:solidFill>
                <a:latin typeface="OQRSUD+Arial Bold"/>
                <a:cs typeface="OQRSUD+Arial Bold"/>
              </a:rPr>
              <a:t> </a:t>
            </a:r>
            <a:r>
              <a:rPr dirty="0" sz="1600" b="1">
                <a:solidFill>
                  <a:srgbClr val="000000"/>
                </a:solidFill>
                <a:latin typeface="OQRSUD+Arial Bold"/>
                <a:cs typeface="OQRSUD+Arial Bold"/>
              </a:rPr>
              <a:t>Corde,</a:t>
            </a:r>
            <a:r>
              <a:rPr dirty="0" sz="1600" b="1">
                <a:solidFill>
                  <a:srgbClr val="000000"/>
                </a:solidFill>
                <a:latin typeface="OQRSUD+Arial Bold"/>
                <a:cs typeface="OQRSUD+Arial Bold"/>
              </a:rPr>
              <a:t> </a:t>
            </a:r>
            <a:r>
              <a:rPr dirty="0" sz="1600" b="1">
                <a:solidFill>
                  <a:srgbClr val="000000"/>
                </a:solidFill>
                <a:latin typeface="OQRSUD+Arial Bold"/>
                <a:cs typeface="OQRSUD+Arial Bold"/>
              </a:rPr>
              <a:t>2</a:t>
            </a:r>
            <a:r>
              <a:rPr dirty="0" sz="1600" b="1">
                <a:solidFill>
                  <a:srgbClr val="000000"/>
                </a:solidFill>
                <a:latin typeface="OQRSUD+Arial Bold"/>
                <a:cs typeface="OQRSUD+Arial Bold"/>
              </a:rPr>
              <a:t> </a:t>
            </a:r>
            <a:r>
              <a:rPr dirty="0" sz="1600" b="1">
                <a:solidFill>
                  <a:srgbClr val="000000"/>
                </a:solidFill>
                <a:latin typeface="OQRSUD+Arial Bold"/>
                <a:cs typeface="OQRSUD+Arial Bold"/>
              </a:rPr>
              <a:t>152</a:t>
            </a:r>
            <a:r>
              <a:rPr dirty="0" sz="1600" b="1">
                <a:solidFill>
                  <a:srgbClr val="000000"/>
                </a:solidFill>
                <a:latin typeface="OQRSUD+Arial Bold"/>
                <a:cs typeface="OQRSUD+Arial Bold"/>
              </a:rPr>
              <a:t> </a:t>
            </a:r>
            <a:r>
              <a:rPr dirty="0" sz="1600" b="1">
                <a:solidFill>
                  <a:srgbClr val="000000"/>
                </a:solidFill>
                <a:latin typeface="OQRSUD+Arial Bold"/>
                <a:cs typeface="OQRSUD+Arial Bold"/>
              </a:rPr>
              <a:t>m,</a:t>
            </a:r>
            <a:r>
              <a:rPr dirty="0" sz="1600" b="1">
                <a:solidFill>
                  <a:srgbClr val="000000"/>
                </a:solidFill>
                <a:latin typeface="OQRSUD+Arial Bold"/>
                <a:cs typeface="OQRSUD+Arial Bold"/>
              </a:rPr>
              <a:t> </a:t>
            </a:r>
            <a:r>
              <a:rPr dirty="0" sz="1600" b="1">
                <a:solidFill>
                  <a:srgbClr val="000000"/>
                </a:solidFill>
                <a:latin typeface="OQRSUD+Arial Bold"/>
                <a:cs typeface="OQRSUD+Arial Bold"/>
              </a:rPr>
              <a:t>massif</a:t>
            </a:r>
            <a:r>
              <a:rPr dirty="0" sz="1600" b="1">
                <a:solidFill>
                  <a:srgbClr val="000000"/>
                </a:solidFill>
                <a:latin typeface="OQRSUD+Arial Bold"/>
                <a:cs typeface="OQRSUD+Arial Bold"/>
              </a:rPr>
              <a:t> </a:t>
            </a:r>
            <a:r>
              <a:rPr dirty="0" sz="1600" b="1">
                <a:solidFill>
                  <a:srgbClr val="000000"/>
                </a:solidFill>
                <a:latin typeface="OQRSUD+Arial Bold"/>
                <a:cs typeface="OQRSUD+Arial Bold"/>
              </a:rPr>
              <a:t>de</a:t>
            </a:r>
            <a:r>
              <a:rPr dirty="0" sz="1600" b="1">
                <a:solidFill>
                  <a:srgbClr val="000000"/>
                </a:solidFill>
                <a:latin typeface="OQRSUD+Arial Bold"/>
                <a:cs typeface="OQRSUD+Arial Bold"/>
              </a:rPr>
              <a:t> </a:t>
            </a:r>
            <a:r>
              <a:rPr dirty="0" sz="1600" b="1">
                <a:solidFill>
                  <a:srgbClr val="000000"/>
                </a:solidFill>
                <a:latin typeface="OQRSUD+Arial Bold"/>
                <a:cs typeface="OQRSUD+Arial Bold"/>
              </a:rPr>
              <a:t>l'Argentine,</a:t>
            </a:r>
            <a:r>
              <a:rPr dirty="0" sz="1600" spc="-58" b="1">
                <a:solidFill>
                  <a:srgbClr val="000000"/>
                </a:solidFill>
                <a:latin typeface="OQRSUD+Arial Bold"/>
                <a:cs typeface="OQRSUD+Arial Bold"/>
              </a:rPr>
              <a:t> </a:t>
            </a:r>
            <a:r>
              <a:rPr dirty="0" sz="1600" b="1">
                <a:solidFill>
                  <a:srgbClr val="000000"/>
                </a:solidFill>
                <a:latin typeface="OQRSUD+Arial Bold"/>
                <a:cs typeface="OQRSUD+Arial Bold"/>
              </a:rPr>
              <a:t>Alpes</a:t>
            </a:r>
            <a:r>
              <a:rPr dirty="0" sz="1600" b="1">
                <a:solidFill>
                  <a:srgbClr val="000000"/>
                </a:solidFill>
                <a:latin typeface="OQRSUD+Arial Bold"/>
                <a:cs typeface="OQRSUD+Arial Bold"/>
              </a:rPr>
              <a:t> </a:t>
            </a:r>
            <a:r>
              <a:rPr dirty="0" sz="1600" b="1">
                <a:solidFill>
                  <a:srgbClr val="000000"/>
                </a:solidFill>
                <a:latin typeface="OQRSUD+Arial Bold"/>
                <a:cs typeface="OQRSUD+Arial Bold"/>
              </a:rPr>
              <a:t>vaudoises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21360" y="1119403"/>
            <a:ext cx="6348656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Situé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au-dessus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d'Anzeinde,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secteur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Corde,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rééquipé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complété,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offre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désormais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choix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21360" y="1279316"/>
            <a:ext cx="6420603" cy="54352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étonnant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d'escalades</a:t>
            </a:r>
            <a:r>
              <a:rPr dirty="0" sz="1100" spc="14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qualité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entre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4</a:t>
            </a:r>
            <a:r>
              <a:rPr dirty="0" sz="1350" baseline="38181" spc="-16">
                <a:solidFill>
                  <a:srgbClr val="000000"/>
                </a:solidFill>
                <a:latin typeface="GEDNLE+Arial"/>
                <a:cs typeface="GEDNLE+Arial"/>
              </a:rPr>
              <a:t>ème</a:t>
            </a:r>
            <a:r>
              <a:rPr dirty="0" sz="1350" baseline="38181" spc="57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10">
                <a:solidFill>
                  <a:srgbClr val="000000"/>
                </a:solidFill>
                <a:latin typeface="GEDNLE+Arial"/>
                <a:cs typeface="GEDNLE+Arial"/>
              </a:rPr>
              <a:t>6</a:t>
            </a:r>
            <a:r>
              <a:rPr dirty="0" sz="1350" baseline="38181" spc="-15">
                <a:solidFill>
                  <a:srgbClr val="000000"/>
                </a:solidFill>
                <a:latin typeface="GEDNLE+Arial"/>
                <a:cs typeface="GEDNLE+Arial"/>
              </a:rPr>
              <a:t>ème</a:t>
            </a:r>
            <a:r>
              <a:rPr dirty="0" sz="1350" baseline="38181" spc="64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degré.</a:t>
            </a:r>
            <a:r>
              <a:rPr dirty="0" sz="1100" spc="-21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Trouver</a:t>
            </a:r>
            <a:r>
              <a:rPr dirty="0" sz="1100" spc="13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si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beau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site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avec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autant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couennes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(=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une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longueur)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d'itinéraires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 spc="19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deux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cinq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longueurs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dans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niveaux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abordables,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équipés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manière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homogène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spits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proches</a:t>
            </a:r>
            <a:r>
              <a:rPr dirty="0" sz="1100" spc="15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sur</a:t>
            </a:r>
            <a:r>
              <a:rPr dirty="0" sz="1100" spc="12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rocher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aussi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solide</a:t>
            </a:r>
            <a:r>
              <a:rPr dirty="0" sz="1100" spc="13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12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 spc="19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adhérent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est</a:t>
            </a:r>
            <a:r>
              <a:rPr dirty="0" sz="1100" spc="13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rarissime.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1360" y="1949983"/>
            <a:ext cx="913383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Généralités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21360" y="2110003"/>
            <a:ext cx="6404372" cy="164070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Visible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d'Anzeinde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12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 spc="19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cabane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Barraud,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Corde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présente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flanc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nord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herbeux.</a:t>
            </a:r>
            <a:r>
              <a:rPr dirty="0" sz="1100" spc="1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crête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sommitale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est</a:t>
            </a:r>
            <a:r>
              <a:rPr dirty="0" sz="1100" spc="13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parcourue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une</a:t>
            </a:r>
            <a:r>
              <a:rPr dirty="0" sz="1100" spc="12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sente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qui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relie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col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Essets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sentier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Haute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Corde.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C'est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peu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sous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versant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sud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que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trouvent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splendides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calcaire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rugueux.</a:t>
            </a:r>
            <a:r>
              <a:rPr dirty="0" sz="1100" spc="19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Il</a:t>
            </a:r>
            <a:r>
              <a:rPr dirty="0" sz="1100" spc="-13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offre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</a:p>
          <a:p>
            <a:pPr marL="0" marR="0">
              <a:lnSpc>
                <a:spcPts val="1228"/>
              </a:lnSpc>
              <a:spcBef>
                <a:spcPts val="4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nombreuses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cannelures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aux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multiples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prises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qui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limitent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bloc</a:t>
            </a:r>
            <a:r>
              <a:rPr dirty="0" sz="1100" spc="15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ou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morphologiques.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Isolé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12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 spc="19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tranquille,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secteur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est</a:t>
            </a:r>
            <a:r>
              <a:rPr dirty="0" sz="1100" spc="13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cœur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d'une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nature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intacte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où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l'on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voit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passage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marmottes,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chamois,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d’aigles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gypaètes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notamment.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Son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panorama,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vierge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constructions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sauf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les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vieux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chalets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21">
                <a:solidFill>
                  <a:srgbClr val="000000"/>
                </a:solidFill>
                <a:latin typeface="GEDNLE+Arial"/>
                <a:cs typeface="GEDNLE+Arial"/>
              </a:rPr>
              <a:t>Vare,</a:t>
            </a:r>
            <a:r>
              <a:rPr dirty="0" sz="1100" spc="19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loin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contrebas,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présente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gauche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droite,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l’Écuelle,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Pierre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qu'Abotse,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Grand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Muveran,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les</a:t>
            </a:r>
            <a:r>
              <a:rPr dirty="0" sz="1100" spc="15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Dents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Morcles,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Dents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Midi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longues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pentes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sud-est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l'Argentine.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Comme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dit</a:t>
            </a:r>
            <a:r>
              <a:rPr dirty="0" sz="1100" spc="1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si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bien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Rodolphe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Muller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pour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«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son</a:t>
            </a:r>
            <a:r>
              <a:rPr dirty="0" sz="1100" spc="-58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Anzeinde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»,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on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ne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saurait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mieux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résumer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lieux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qui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sont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«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hors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temps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12">
                <a:solidFill>
                  <a:srgbClr val="000000"/>
                </a:solidFill>
                <a:latin typeface="GEDNLE+Arial"/>
                <a:cs typeface="GEDNLE+Arial"/>
              </a:rPr>
              <a:t>».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21360" y="3877843"/>
            <a:ext cx="843191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Historique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21360" y="4037863"/>
            <a:ext cx="6375638" cy="19620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Dans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années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1960,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cabane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Barraud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sert</a:t>
            </a:r>
            <a:r>
              <a:rPr dirty="0" sz="1100" spc="1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«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camp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base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»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aux</a:t>
            </a:r>
            <a:r>
              <a:rPr dirty="0" sz="1100" spc="-1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membres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actifs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Groupe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Haute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Montagne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Lausanne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(GHML).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Emmené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Léon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Weissbaum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son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fidèle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Pierre-André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Froidevaux,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dit</a:t>
            </a:r>
            <a:r>
              <a:rPr dirty="0" sz="1100" spc="1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70">
                <a:solidFill>
                  <a:srgbClr val="000000"/>
                </a:solidFill>
                <a:latin typeface="GEDNLE+Arial"/>
                <a:cs typeface="GEDNLE+Arial"/>
              </a:rPr>
              <a:t>PAF,</a:t>
            </a:r>
            <a:r>
              <a:rPr dirty="0" sz="1100" spc="68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ils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écument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 spc="16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région.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On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retrouve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leurs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traces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(pitons,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gollots,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descriptions...)</a:t>
            </a:r>
          </a:p>
          <a:p>
            <a:pPr marL="0" marR="0">
              <a:lnSpc>
                <a:spcPts val="1228"/>
              </a:lnSpc>
              <a:spcBef>
                <a:spcPts val="4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sur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nombreuses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réalisations,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particulier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l'Argentine,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l'Écuelle,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Corde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(quelques-unes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sont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indiquées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V1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V5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sur</a:t>
            </a:r>
            <a:r>
              <a:rPr dirty="0" sz="1100" spc="12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croquis)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sur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blocs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col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Essets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Solalex,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deux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sites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fréquentés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frères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Jaquet,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Carlo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12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 spc="19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Pierre,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dès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fin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années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1940.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Entre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1992</a:t>
            </a:r>
            <a:r>
              <a:rPr dirty="0" sz="1100" spc="12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12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 spc="19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1999,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Jane-Marie</a:t>
            </a:r>
            <a:r>
              <a:rPr dirty="0" sz="1100" spc="12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12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 spc="19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Marcel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Demont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équipent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26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couennes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spits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Corde.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Avec</a:t>
            </a:r>
            <a:r>
              <a:rPr dirty="0" sz="1100" spc="12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l'accord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GHML</a:t>
            </a:r>
            <a:r>
              <a:rPr dirty="0" sz="1100" spc="-35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Demont,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section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Diablerets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demandé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deux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membres,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Marcel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Noverraz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Claude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21">
                <a:solidFill>
                  <a:srgbClr val="000000"/>
                </a:solidFill>
                <a:latin typeface="GEDNLE+Arial"/>
                <a:cs typeface="GEDNLE+Arial"/>
              </a:rPr>
              <a:t>Remy,</a:t>
            </a:r>
            <a:r>
              <a:rPr dirty="0" sz="1100" spc="28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valoriser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secteur.</a:t>
            </a:r>
            <a:r>
              <a:rPr dirty="0" sz="1100" spc="16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Pendant</a:t>
            </a:r>
            <a:r>
              <a:rPr dirty="0" sz="1100" spc="1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une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douzaine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jours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l'été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2023,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ils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rééquipent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créent</a:t>
            </a:r>
            <a:r>
              <a:rPr dirty="0" sz="1100" spc="1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plus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60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nouvelles</a:t>
            </a:r>
            <a:r>
              <a:rPr dirty="0" sz="1100" spc="13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longueurs.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2025,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lors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d'une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autre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douzaine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journées,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Bernard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Cogliati,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Claude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Remy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12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 spc="19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Stéphane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Rouvinez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ajoutent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70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dont</a:t>
            </a:r>
          </a:p>
          <a:p>
            <a:pPr marL="0" marR="0">
              <a:lnSpc>
                <a:spcPts val="1228"/>
              </a:lnSpc>
              <a:spcBef>
                <a:spcPts val="4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quelques-unes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qui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franchissent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petits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dévers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bienvenus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favorisant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une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escalade</a:t>
            </a:r>
            <a:r>
              <a:rPr dirty="0" sz="1100" spc="12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variée.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21360" y="6127013"/>
            <a:ext cx="564064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Accès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721360" y="6287033"/>
            <a:ext cx="5826758" cy="35546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 spc="-14">
                <a:solidFill>
                  <a:srgbClr val="000000"/>
                </a:solidFill>
                <a:latin typeface="GEDNLE+Arial"/>
                <a:cs typeface="GEDNLE+Arial"/>
              </a:rPr>
              <a:t>Via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TP</a:t>
            </a:r>
            <a:r>
              <a:rPr dirty="0" sz="1100" spc="-36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(train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12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 spc="19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car)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ou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routier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: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plaine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Rhône,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d'Aigle,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Villars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ou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Bex,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gagner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Barboleuse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puis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Solalex,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1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469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m,</a:t>
            </a:r>
            <a:r>
              <a:rPr dirty="0" sz="1100" spc="14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vaste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pâturage,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fin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route,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parking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payant.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721360" y="6769633"/>
            <a:ext cx="6557204" cy="67550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Solalex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gagner</a:t>
            </a:r>
            <a:r>
              <a:rPr dirty="0" sz="1100" spc="-64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Anzeinde,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1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876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m,</a:t>
            </a:r>
            <a:r>
              <a:rPr dirty="0" sz="1100" spc="14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bon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10">
                <a:solidFill>
                  <a:srgbClr val="000000"/>
                </a:solidFill>
                <a:latin typeface="GEDNLE+Arial"/>
                <a:cs typeface="GEDNLE+Arial"/>
              </a:rPr>
              <a:t>sentier,</a:t>
            </a:r>
            <a:r>
              <a:rPr dirty="0" sz="1100" spc="17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1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12">
                <a:solidFill>
                  <a:srgbClr val="000000"/>
                </a:solidFill>
                <a:latin typeface="GEDNLE+Arial"/>
                <a:cs typeface="GEDNLE+Arial"/>
              </a:rPr>
              <a:t>h,</a:t>
            </a:r>
            <a:r>
              <a:rPr dirty="0" sz="1100" spc="19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ou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prendre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service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taxis</a:t>
            </a:r>
            <a:r>
              <a:rPr dirty="0" sz="1100" spc="15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4x4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restaurant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Giacomini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 spc="-58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Anzeinde,</a:t>
            </a:r>
            <a:r>
              <a:rPr dirty="0" sz="1100" spc="11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u="sng">
                <a:solidFill>
                  <a:srgbClr val="000000"/>
                </a:solidFill>
                <a:latin typeface="GEDNLE+Arial"/>
                <a:cs typeface="GEDNLE+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www.anzeindaz.com/restauration</a:t>
            </a:r>
            <a:r>
              <a:rPr dirty="0" sz="1100" spc="10">
                <a:solidFill>
                  <a:srgbClr val="000000"/>
                </a:solidFill>
                <a:latin typeface="GEDNLE+Arial"/>
                <a:cs typeface="GEDNLE+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(024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498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22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95).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Remarque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: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dans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secteur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vélo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électrique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25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km/h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est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autorisé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sur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seul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itinéraire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: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Solalex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Cheville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via</a:t>
            </a:r>
            <a:r>
              <a:rPr dirty="0" sz="1100" spc="-55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Anzeinde.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721360" y="7572273"/>
            <a:ext cx="6368315" cy="9980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D'Anzeinde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passer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cabane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Barraud,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1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956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continuer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sud-ouest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sentier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Haute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Corde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pendant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30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min.</a:t>
            </a:r>
            <a:r>
              <a:rPr dirty="0" sz="1100" spc="1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hauteur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l'inscription</a:t>
            </a:r>
            <a:r>
              <a:rPr dirty="0" sz="1100" spc="16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«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Corde,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escalade</a:t>
            </a:r>
            <a:r>
              <a:rPr dirty="0" sz="1100" spc="13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»,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suivre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gauche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sente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points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rouges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réactualisés,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passer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crête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descendre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flanc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sud.</a:t>
            </a:r>
            <a:r>
              <a:rPr dirty="0" sz="1100" spc="11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On</a:t>
            </a:r>
            <a:r>
              <a:rPr dirty="0" sz="1100" spc="-1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arrive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pied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du</a:t>
            </a:r>
          </a:p>
          <a:p>
            <a:pPr marL="0" marR="0">
              <a:lnSpc>
                <a:spcPts val="1228"/>
              </a:lnSpc>
              <a:spcBef>
                <a:spcPts val="4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secteur</a:t>
            </a:r>
            <a:r>
              <a:rPr dirty="0" sz="1100" spc="-64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A.</a:t>
            </a:r>
            <a:r>
              <a:rPr dirty="0" sz="1100" spc="1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Descendre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base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droite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secteur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mini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couloir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doté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d'une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courte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corde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fixe.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Face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paroi,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couennes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1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47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secteur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sont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gauche</a:t>
            </a:r>
            <a:r>
              <a:rPr dirty="0" sz="1100" spc="12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12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 spc="19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itinéraires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plusieurs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longueurs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secteurs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H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sont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droite.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721360" y="8536203"/>
            <a:ext cx="3135530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Compter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50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min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d'Anzeinde,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40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min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Barraud.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721360" y="8857514"/>
            <a:ext cx="1277425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Matériel</a:t>
            </a: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 </a:t>
            </a: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en</a:t>
            </a: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 </a:t>
            </a: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place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721360" y="9018803"/>
            <a:ext cx="6402302" cy="83679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 spc="-25">
                <a:solidFill>
                  <a:srgbClr val="000000"/>
                </a:solidFill>
                <a:latin typeface="GEDNLE+Arial"/>
                <a:cs typeface="GEDNLE+Arial"/>
              </a:rPr>
              <a:t>Toutes</a:t>
            </a:r>
            <a:r>
              <a:rPr dirty="0" sz="1100" spc="19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longueurs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(couennes,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voies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rappels)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sont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volontairement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courtes,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20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25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m,</a:t>
            </a:r>
            <a:r>
              <a:rPr dirty="0" sz="1100" spc="14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afin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favoriser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sécurité,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contrôles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échanges.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escalades</a:t>
            </a:r>
            <a:r>
              <a:rPr dirty="0" sz="1100" spc="14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sont</a:t>
            </a:r>
            <a:r>
              <a:rPr dirty="0" sz="1100" spc="11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protégées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spits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M10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inox,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relais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sont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équipés</a:t>
            </a:r>
            <a:r>
              <a:rPr dirty="0" sz="1100" spc="14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deux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spits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boucles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(ou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maillons)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non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reliés.</a:t>
            </a:r>
            <a:r>
              <a:rPr dirty="0" sz="1100" spc="-51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Aux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relais,</a:t>
            </a:r>
            <a:r>
              <a:rPr dirty="0" sz="1100" spc="1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il</a:t>
            </a:r>
            <a:r>
              <a:rPr dirty="0" sz="1100" spc="12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faut</a:t>
            </a:r>
            <a:r>
              <a:rPr dirty="0" sz="1100" spc="1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toujours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s'assurer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aux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deux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points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place.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Pour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moulinette,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comme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pour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rappel,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il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faut</a:t>
            </a:r>
            <a:r>
              <a:rPr dirty="0" sz="1100" spc="1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toujours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passer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corde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dans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deux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boucles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ou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maillons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21360" y="724433"/>
            <a:ext cx="718161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relais.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21360" y="1045743"/>
            <a:ext cx="1711055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Équipement</a:t>
            </a: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 </a:t>
            </a: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à</a:t>
            </a: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 </a:t>
            </a: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emporter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21360" y="1207033"/>
            <a:ext cx="6332033" cy="115810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Celui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usuel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d'escalade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dont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12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dégaines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une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corde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50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m.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Comme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déjà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indiqué,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longueurs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couennes,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voies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rappels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sont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courtes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: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25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ou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moins.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Retour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couennes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: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moulinette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ou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passages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pédestres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qui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bordent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dalle.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Pour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itinéraires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plusieurs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longueurs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: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rappels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pour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ceux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droite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on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peut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aussi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10">
                <a:solidFill>
                  <a:srgbClr val="000000"/>
                </a:solidFill>
                <a:latin typeface="GEDNLE+Arial"/>
                <a:cs typeface="GEDNLE+Arial"/>
              </a:rPr>
              <a:t>gagner,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par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court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gradin,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sente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crête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sommitale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Corde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(voir</a:t>
            </a:r>
            <a:r>
              <a:rPr dirty="0" sz="1100" spc="1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croquis).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moulinette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pour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certaines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voies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plusieurs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longueurs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est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moins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pratique</a:t>
            </a:r>
            <a:r>
              <a:rPr dirty="0" sz="1100" spc="12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fait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que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quelques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relais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sont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parfois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retrait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sur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larges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vires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ou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décalés.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21360" y="2330983"/>
            <a:ext cx="4490202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Période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propice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: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selon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l'enneigement,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fin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mai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fin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l'automne.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1360" y="2652293"/>
            <a:ext cx="6260875" cy="5154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numérotation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escalades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gauche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droite.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cotations</a:t>
            </a:r>
            <a:r>
              <a:rPr dirty="0" sz="1100" spc="14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entre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parenthèses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sont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celles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voies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Demont.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L1,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L2,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L3,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L4,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L5...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: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longueur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1,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longueur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2,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longueur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3...</a:t>
            </a:r>
            <a:r>
              <a:rPr dirty="0" sz="1100" spc="-66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=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crux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(=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passage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dur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longueur).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21360" y="3134893"/>
            <a:ext cx="1661942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=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gauche</a:t>
            </a:r>
            <a:r>
              <a:rPr dirty="0" sz="1100" spc="1073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=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droite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522220" y="3134893"/>
            <a:ext cx="4416904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=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relais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rappel,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ils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sont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général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sur</a:t>
            </a:r>
            <a:r>
              <a:rPr dirty="0" sz="1100" spc="12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bonnes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vires.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NE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: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non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21360" y="3294913"/>
            <a:ext cx="6246094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équipé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ou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non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rééquipé.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V1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V5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=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anciens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itinéraires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non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équipés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GHML</a:t>
            </a:r>
            <a:r>
              <a:rPr dirty="0" sz="1100" spc="-36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années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fin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1960.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21360" y="3616223"/>
            <a:ext cx="765361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Attention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721360" y="3777513"/>
            <a:ext cx="6198456" cy="836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-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région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est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dans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district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franc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Muveran,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consultez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sur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internet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informations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sujet.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-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Camping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interdit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Solalex,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zones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captage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eaux.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-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Rester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sur</a:t>
            </a:r>
            <a:r>
              <a:rPr dirty="0" sz="1100" spc="12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sentiers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décrits,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ne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laisser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aucun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déchet,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soyez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très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discrets.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-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L'escalade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est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une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activité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qui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peut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comporter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risques,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elle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pratique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sous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votre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propre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responsabilité.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721360" y="4580153"/>
            <a:ext cx="6300716" cy="3554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-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rocher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lapiaz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est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très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coupant,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dans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terrain</a:t>
            </a:r>
            <a:r>
              <a:rPr dirty="0" sz="1100" spc="12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il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y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trous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parfois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profonds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cachés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!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-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cette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altitude,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il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peut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faire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très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chaud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ou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très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froid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12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 spc="19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météo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peut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changer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très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rapidement.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721360" y="5062753"/>
            <a:ext cx="799234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Secteur</a:t>
            </a:r>
            <a:r>
              <a:rPr dirty="0" sz="1100" spc="-34" b="1">
                <a:solidFill>
                  <a:srgbClr val="000000"/>
                </a:solidFill>
                <a:latin typeface="OQRSUD+Arial Bold"/>
                <a:cs typeface="OQRSUD+Arial Bold"/>
              </a:rPr>
              <a:t> </a:t>
            </a: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A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721360" y="5222773"/>
            <a:ext cx="6037124" cy="3554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Premier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secteur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arrivant,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il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offre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une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jolie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diversité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d'escalade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avec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quelques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brefs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passages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raides.</a:t>
            </a:r>
            <a:r>
              <a:rPr dirty="0" sz="1100" spc="1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courtes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deux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premières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lignes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gauche,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bordant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toit,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sont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plus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rudes.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721360" y="5705373"/>
            <a:ext cx="230094" cy="3541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1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2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1172210" y="5705373"/>
            <a:ext cx="307788" cy="3541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6b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6a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1621790" y="5705373"/>
            <a:ext cx="773683" cy="3541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Lamassu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Pirandello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3422650" y="5705373"/>
            <a:ext cx="1370305" cy="3541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léger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dévers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bacs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mur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721360" y="6026683"/>
            <a:ext cx="6033214" cy="35419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Quelques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mètres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contrebas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droite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belle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raide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est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haute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d'à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peine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20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m,</a:t>
            </a:r>
            <a:r>
              <a:rPr dirty="0" sz="1100" spc="14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son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rocher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massif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rugueux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est</a:t>
            </a:r>
            <a:r>
              <a:rPr dirty="0" sz="1100" spc="13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marqué</a:t>
            </a:r>
            <a:r>
              <a:rPr dirty="0" sz="1100" spc="13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nombreuses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strates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cannelures.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721360" y="6347993"/>
            <a:ext cx="230094" cy="115810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3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4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6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7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8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9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1172210" y="6347993"/>
            <a:ext cx="389371" cy="83679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5c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4c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5a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5b+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5b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1621790" y="6347993"/>
            <a:ext cx="1639108" cy="115810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Comme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salle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Fée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Juliane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Pasang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Sherpa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Hors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temps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Quana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sucreries</a:t>
            </a:r>
            <a:r>
              <a:rPr dirty="0" sz="1100" spc="14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14">
                <a:solidFill>
                  <a:srgbClr val="000000"/>
                </a:solidFill>
                <a:latin typeface="GEDNLE+Arial"/>
                <a:cs typeface="GEDNLE+Arial"/>
              </a:rPr>
              <a:t>Valérie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Kailloufou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3422650" y="6347993"/>
            <a:ext cx="3051178" cy="99681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puis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éperon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raide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aux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bons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bacs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l'abordable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aux</a:t>
            </a:r>
            <a:r>
              <a:rPr dirty="0" sz="1100" spc="-1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belles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cannelures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12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 spc="19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bons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bacs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raide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cannelures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dédiée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Rodolphe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Muller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raide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cannelures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idem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1172210" y="7150633"/>
            <a:ext cx="389371" cy="35546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5b+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5c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3422650" y="7311923"/>
            <a:ext cx="1222642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jolis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petits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dévers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721360" y="7471943"/>
            <a:ext cx="307788" cy="6767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10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 spc="-82">
                <a:solidFill>
                  <a:srgbClr val="000000"/>
                </a:solidFill>
                <a:latin typeface="GEDNLE+Arial"/>
                <a:cs typeface="GEDNLE+Arial"/>
              </a:rPr>
              <a:t>11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12</a:t>
            </a:r>
          </a:p>
          <a:p>
            <a:pPr marL="0" marR="0">
              <a:lnSpc>
                <a:spcPts val="1228"/>
              </a:lnSpc>
              <a:spcBef>
                <a:spcPts val="4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13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1172210" y="7471943"/>
            <a:ext cx="299944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5c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1621790" y="7471943"/>
            <a:ext cx="1711870" cy="6767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conséquences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desserts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sont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saines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mabouls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Kaboul</a:t>
            </a:r>
          </a:p>
          <a:p>
            <a:pPr marL="0" marR="0">
              <a:lnSpc>
                <a:spcPts val="1228"/>
              </a:lnSpc>
              <a:spcBef>
                <a:spcPts val="4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Sont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partout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3422650" y="7471943"/>
            <a:ext cx="455197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idem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1172210" y="7633233"/>
            <a:ext cx="389371" cy="5154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5c+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5b+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6a+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3422650" y="7633233"/>
            <a:ext cx="2015602" cy="5154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avec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une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section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plus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délicate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bonnes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colos</a:t>
            </a:r>
            <a:r>
              <a:rPr dirty="0" sz="1100" spc="14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rugueuses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sans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fissure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12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721360" y="8275853"/>
            <a:ext cx="3007610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Secteur</a:t>
            </a: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 </a:t>
            </a: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B:</a:t>
            </a:r>
            <a:r>
              <a:rPr dirty="0" sz="1100" spc="10" b="1">
                <a:solidFill>
                  <a:srgbClr val="000000"/>
                </a:solidFill>
                <a:latin typeface="OQRSUD+Arial Bold"/>
                <a:cs typeface="OQRSUD+Arial Bold"/>
              </a:rPr>
              <a:t> </a:t>
            </a: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couennes</a:t>
            </a: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 </a:t>
            </a: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sur</a:t>
            </a: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 </a:t>
            </a: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la</a:t>
            </a: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 </a:t>
            </a: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dalle</a:t>
            </a: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 </a:t>
            </a: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principale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721360" y="8435873"/>
            <a:ext cx="6304175" cy="836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Cette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longue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superbe</a:t>
            </a:r>
            <a:r>
              <a:rPr dirty="0" sz="1100" spc="11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aux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multiples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cannelures,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offre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une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inclinaison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rocher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plus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ou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moins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semblables,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pourtant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choix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est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étonnant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entre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2b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12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 spc="19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6c.</a:t>
            </a:r>
            <a:r>
              <a:rPr dirty="0" sz="1100" spc="18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sommet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couennes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6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8,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trouvent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retrait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relais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prévus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pour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entraînements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aux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rappels</a:t>
            </a:r>
            <a:r>
              <a:rPr dirty="0" sz="1100" spc="14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depuis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vire</a:t>
            </a:r>
          </a:p>
          <a:p>
            <a:pPr marL="0" marR="0">
              <a:lnSpc>
                <a:spcPts val="1228"/>
              </a:lnSpc>
              <a:spcBef>
                <a:spcPts val="4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sommitale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jusqu'au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bas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dalle.</a:t>
            </a:r>
            <a:r>
              <a:rPr dirty="0" sz="1100" spc="-52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</a:t>
            </a:r>
            <a:r>
              <a:rPr dirty="0" sz="1100" spc="-6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noter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que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passage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l'horizontale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verticale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lors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d'un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rappel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est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toujours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délicat.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721360" y="9399803"/>
            <a:ext cx="2092994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Sur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courte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facette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gauche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721360" y="9561093"/>
            <a:ext cx="230094" cy="35419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1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2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1172210" y="9561093"/>
            <a:ext cx="389371" cy="35419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5b+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4c+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1621790" y="9561093"/>
            <a:ext cx="1331328" cy="35419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démon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niaque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Derniers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élans</a:t>
            </a:r>
            <a:r>
              <a:rPr dirty="0" sz="1100" spc="14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(3c)</a:t>
            </a:r>
          </a:p>
        </p:txBody>
      </p:sp>
      <p:sp>
        <p:nvSpPr>
          <p:cNvPr id="38" name="object 38"/>
          <p:cNvSpPr txBox="1"/>
          <p:nvPr/>
        </p:nvSpPr>
        <p:spPr>
          <a:xfrm>
            <a:off x="3422650" y="9561093"/>
            <a:ext cx="3052016" cy="35419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spits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3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4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raide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structurée,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5a+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droit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dans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points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21360" y="724433"/>
            <a:ext cx="230094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3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72210" y="724433"/>
            <a:ext cx="389371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4b+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21790" y="724433"/>
            <a:ext cx="1253795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Premiers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(3c)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422650" y="724433"/>
            <a:ext cx="2543507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diagonale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sur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sortes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gros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blocs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21360" y="885723"/>
            <a:ext cx="2837295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3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12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 spc="19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4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sont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séparées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une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fissure-couloir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21360" y="1045743"/>
            <a:ext cx="230094" cy="35546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4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172210" y="1045743"/>
            <a:ext cx="389371" cy="35546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5a+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6a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621790" y="1045743"/>
            <a:ext cx="2961497" cy="35546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Résistance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poétique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Passe-moi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patins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!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(4c)</a:t>
            </a:r>
            <a:r>
              <a:rPr dirty="0" sz="1100" spc="922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sur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422650" y="1045743"/>
            <a:ext cx="3000428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superbe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!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R,</a:t>
            </a:r>
            <a:r>
              <a:rPr dirty="0" sz="1100" spc="12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on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sort</a:t>
            </a:r>
            <a:r>
              <a:rPr dirty="0" sz="1100" spc="1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facilement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sommet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721360" y="1367053"/>
            <a:ext cx="283436" cy="83679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6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6'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7</a:t>
            </a:r>
          </a:p>
          <a:p>
            <a:pPr marL="0" marR="0">
              <a:lnSpc>
                <a:spcPts val="1228"/>
              </a:lnSpc>
              <a:spcBef>
                <a:spcPts val="4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7'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7''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172210" y="1367053"/>
            <a:ext cx="389371" cy="6767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5b+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6a+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NE</a:t>
            </a:r>
          </a:p>
          <a:p>
            <a:pPr marL="0" marR="0">
              <a:lnSpc>
                <a:spcPts val="1228"/>
              </a:lnSpc>
              <a:spcBef>
                <a:spcPts val="4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5c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621790" y="1367053"/>
            <a:ext cx="1455241" cy="83679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Donne-moi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câlins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extension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Herr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Dülfer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(5a)</a:t>
            </a:r>
          </a:p>
          <a:p>
            <a:pPr marL="0" marR="0">
              <a:lnSpc>
                <a:spcPts val="1228"/>
              </a:lnSpc>
              <a:spcBef>
                <a:spcPts val="4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Herr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Dülfer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(5a)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extension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3422650" y="1367053"/>
            <a:ext cx="1948266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facile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avec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d'adhérence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3422650" y="1528343"/>
            <a:ext cx="1774480" cy="67550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sortie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avec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cannelures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variante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départ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gauche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raide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avec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bons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bacs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sortie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cannelures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1172210" y="2009673"/>
            <a:ext cx="389371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6a+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721360" y="2170963"/>
            <a:ext cx="3405896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haut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couennes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8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13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franchit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mur</a:t>
            </a:r>
            <a:r>
              <a:rPr dirty="0" sz="1100" spc="1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vertical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721360" y="2330983"/>
            <a:ext cx="256765" cy="5154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8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8'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9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1172210" y="2330983"/>
            <a:ext cx="299944" cy="5154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5c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6c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6c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1621790" y="2330983"/>
            <a:ext cx="1223620" cy="5154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Mauvais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(6b)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extension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(6b)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L'X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(6a)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3422650" y="2330983"/>
            <a:ext cx="3153320" cy="5154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fissure-dièdre,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avant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mur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spits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neufs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place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anciens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=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poil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expo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puis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mur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massif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721360" y="2813583"/>
            <a:ext cx="307788" cy="388860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10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 spc="-82">
                <a:solidFill>
                  <a:srgbClr val="000000"/>
                </a:solidFill>
                <a:latin typeface="GEDNLE+Arial"/>
                <a:cs typeface="GEDNLE+Arial"/>
              </a:rPr>
              <a:t>11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12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13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14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15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16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17</a:t>
            </a:r>
          </a:p>
          <a:p>
            <a:pPr marL="0" marR="0">
              <a:lnSpc>
                <a:spcPts val="1228"/>
              </a:lnSpc>
              <a:spcBef>
                <a:spcPts val="4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18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19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20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21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22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23</a:t>
            </a:r>
          </a:p>
          <a:p>
            <a:pPr marL="0" marR="0">
              <a:lnSpc>
                <a:spcPts val="1228"/>
              </a:lnSpc>
              <a:spcBef>
                <a:spcPts val="4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24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25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26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27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28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29</a:t>
            </a:r>
          </a:p>
          <a:p>
            <a:pPr marL="0" marR="0">
              <a:lnSpc>
                <a:spcPts val="1228"/>
              </a:lnSpc>
              <a:spcBef>
                <a:spcPts val="4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30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31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32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33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1172210" y="2813583"/>
            <a:ext cx="389371" cy="5154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6b+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6b+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6c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1621790" y="2813583"/>
            <a:ext cx="822402" cy="5154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Lineard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L'XX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(6a)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L'XXX</a:t>
            </a:r>
            <a:r>
              <a:rPr dirty="0" sz="1100" spc="11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(6a)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3422650" y="2813583"/>
            <a:ext cx="455197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idem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3422650" y="2973603"/>
            <a:ext cx="3304175" cy="372858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dévers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départ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puis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mur</a:t>
            </a:r>
            <a:r>
              <a:rPr dirty="0" sz="1100" spc="1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massif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sous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sur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cannelures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verticales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dévers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départ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puis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mur</a:t>
            </a:r>
            <a:r>
              <a:rPr dirty="0" sz="1100" spc="1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massif</a:t>
            </a:r>
          </a:p>
          <a:p>
            <a:pPr marL="0" marR="0">
              <a:lnSpc>
                <a:spcPts val="1228"/>
              </a:lnSpc>
              <a:spcBef>
                <a:spcPts val="4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NE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départ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puis</a:t>
            </a:r>
            <a:r>
              <a:rPr dirty="0" sz="1100" spc="15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diagonale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sur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gauche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départ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puis</a:t>
            </a:r>
            <a:r>
              <a:rPr dirty="0" sz="1100" spc="15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cannelures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idem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Émile</a:t>
            </a:r>
            <a:r>
              <a:rPr dirty="0" sz="1100" spc="11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Oberson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gardien</a:t>
            </a:r>
            <a:r>
              <a:rPr dirty="0" sz="1100" spc="12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Barraud,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1961-1980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Louis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Georgy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préposé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Barraud</a:t>
            </a:r>
            <a:r>
              <a:rPr dirty="0" sz="1100" spc="13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1991-2021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écaille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12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 spc="19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athlétique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départ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puis</a:t>
            </a:r>
            <a:r>
              <a:rPr dirty="0" sz="1100" spc="15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cannelures</a:t>
            </a:r>
          </a:p>
          <a:p>
            <a:pPr marL="0" marR="0">
              <a:lnSpc>
                <a:spcPts val="1228"/>
              </a:lnSpc>
              <a:spcBef>
                <a:spcPts val="4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sur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haut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athlétique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dans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haut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superbe,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variée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avec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une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fissure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nombreuses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bonnes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prises,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spit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4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superbe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puis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adhérence</a:t>
            </a:r>
            <a:r>
              <a:rPr dirty="0" sz="1100" spc="12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sur</a:t>
            </a:r>
            <a:r>
              <a:rPr dirty="0" sz="1100" spc="12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cannelures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peu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marquées</a:t>
            </a:r>
          </a:p>
          <a:p>
            <a:pPr marL="0" marR="0">
              <a:lnSpc>
                <a:spcPts val="1228"/>
              </a:lnSpc>
              <a:spcBef>
                <a:spcPts val="4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rééquipé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aux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mêmes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endroits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spits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originaux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adhérence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sur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cannelures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peu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marquées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cannelures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petit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toit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cannelures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petit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bombé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aux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bonnes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prises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tout</a:t>
            </a:r>
            <a:r>
              <a:rPr dirty="0" sz="1100" spc="1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placement,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bombé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sous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sympa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1172210" y="3294913"/>
            <a:ext cx="389371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6b+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1621790" y="3294913"/>
            <a:ext cx="1548282" cy="14794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Difficiles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murets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(6a)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Doigts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d'acier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(6a)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Biscotos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(6a)</a:t>
            </a:r>
          </a:p>
          <a:p>
            <a:pPr marL="0" marR="0">
              <a:lnSpc>
                <a:spcPts val="1228"/>
              </a:lnSpc>
              <a:spcBef>
                <a:spcPts val="4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6mulàsion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déconnent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Traversée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(3c)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Milon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Georgy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Comme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dièdre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(4b)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36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Justes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1172210" y="3616223"/>
            <a:ext cx="389371" cy="14794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6a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5c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5c</a:t>
            </a:r>
          </a:p>
          <a:p>
            <a:pPr marL="0" marR="0">
              <a:lnSpc>
                <a:spcPts val="1228"/>
              </a:lnSpc>
              <a:spcBef>
                <a:spcPts val="4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6a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6a+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6a+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5a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5c+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5c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1621790" y="4741443"/>
            <a:ext cx="1047179" cy="51548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Transition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(4a)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Bourrine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tort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?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(5b)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1172210" y="5062753"/>
            <a:ext cx="299944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5c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1172210" y="5222773"/>
            <a:ext cx="307788" cy="5154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6a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6a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6c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1621790" y="5222773"/>
            <a:ext cx="880213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Fist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for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fight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1621790" y="5384063"/>
            <a:ext cx="1637990" cy="131812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Gros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ours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(5a)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Brave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new</a:t>
            </a:r>
            <a:r>
              <a:rPr dirty="0" sz="1100" spc="-14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world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Marmottons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(6a)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Running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free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Gentiane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(3a)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fête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glisse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(5b)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L'intelligence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main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Diagonale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mou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(2b)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1172210" y="5705373"/>
            <a:ext cx="299944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6c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1172210" y="5865393"/>
            <a:ext cx="381527" cy="83679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6c+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5b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5c</a:t>
            </a:r>
          </a:p>
          <a:p>
            <a:pPr marL="0" marR="0">
              <a:lnSpc>
                <a:spcPts val="1228"/>
              </a:lnSpc>
              <a:spcBef>
                <a:spcPts val="4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6b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4b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721360" y="6669303"/>
            <a:ext cx="4492601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Entre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33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34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trouve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une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</a:t>
            </a:r>
            <a:r>
              <a:rPr dirty="0" sz="1100" spc="14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peu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inclinée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marquée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deux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vires</a:t>
            </a:r>
          </a:p>
        </p:txBody>
      </p:sp>
      <p:sp>
        <p:nvSpPr>
          <p:cNvPr id="38" name="object 38"/>
          <p:cNvSpPr txBox="1"/>
          <p:nvPr/>
        </p:nvSpPr>
        <p:spPr>
          <a:xfrm>
            <a:off x="721360" y="6829323"/>
            <a:ext cx="307788" cy="1158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34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35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36</a:t>
            </a:r>
          </a:p>
          <a:p>
            <a:pPr marL="0" marR="0">
              <a:lnSpc>
                <a:spcPts val="1228"/>
              </a:lnSpc>
              <a:spcBef>
                <a:spcPts val="4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37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38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39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40</a:t>
            </a:r>
          </a:p>
        </p:txBody>
      </p:sp>
      <p:sp>
        <p:nvSpPr>
          <p:cNvPr id="39" name="object 39"/>
          <p:cNvSpPr txBox="1"/>
          <p:nvPr/>
        </p:nvSpPr>
        <p:spPr>
          <a:xfrm>
            <a:off x="1172210" y="6829323"/>
            <a:ext cx="307788" cy="35546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5a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4b</a:t>
            </a:r>
          </a:p>
        </p:txBody>
      </p:sp>
      <p:sp>
        <p:nvSpPr>
          <p:cNvPr id="40" name="object 40"/>
          <p:cNvSpPr txBox="1"/>
          <p:nvPr/>
        </p:nvSpPr>
        <p:spPr>
          <a:xfrm>
            <a:off x="1621790" y="6829323"/>
            <a:ext cx="3264904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Écoute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bonne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enceinte</a:t>
            </a:r>
            <a:r>
              <a:rPr dirty="0" sz="1100" spc="793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suivre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cannelures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1621790" y="6990613"/>
            <a:ext cx="1223201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Albert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vert</a:t>
            </a:r>
            <a:r>
              <a:rPr dirty="0" sz="1100" spc="1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(3b)</a:t>
            </a:r>
          </a:p>
        </p:txBody>
      </p:sp>
      <p:sp>
        <p:nvSpPr>
          <p:cNvPr id="42" name="object 42"/>
          <p:cNvSpPr txBox="1"/>
          <p:nvPr/>
        </p:nvSpPr>
        <p:spPr>
          <a:xfrm>
            <a:off x="3422650" y="6990613"/>
            <a:ext cx="2364715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écaille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puis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cannelures,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sous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</a:t>
            </a:r>
          </a:p>
        </p:txBody>
      </p:sp>
      <p:sp>
        <p:nvSpPr>
          <p:cNvPr id="43" name="object 43"/>
          <p:cNvSpPr txBox="1"/>
          <p:nvPr/>
        </p:nvSpPr>
        <p:spPr>
          <a:xfrm>
            <a:off x="1172210" y="7150633"/>
            <a:ext cx="389371" cy="836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4b+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4b+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5b+</a:t>
            </a:r>
          </a:p>
          <a:p>
            <a:pPr marL="0" marR="0">
              <a:lnSpc>
                <a:spcPts val="1228"/>
              </a:lnSpc>
              <a:spcBef>
                <a:spcPts val="4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4b+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4c</a:t>
            </a:r>
          </a:p>
        </p:txBody>
      </p:sp>
      <p:sp>
        <p:nvSpPr>
          <p:cNvPr id="44" name="object 44"/>
          <p:cNvSpPr txBox="1"/>
          <p:nvPr/>
        </p:nvSpPr>
        <p:spPr>
          <a:xfrm>
            <a:off x="1621790" y="7150633"/>
            <a:ext cx="3847291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Tremble,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mais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avance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(3c)</a:t>
            </a:r>
            <a:r>
              <a:rPr dirty="0" sz="1100" spc="901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belles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cannelures,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départ</a:t>
            </a:r>
          </a:p>
        </p:txBody>
      </p:sp>
      <p:sp>
        <p:nvSpPr>
          <p:cNvPr id="45" name="object 45"/>
          <p:cNvSpPr txBox="1"/>
          <p:nvPr/>
        </p:nvSpPr>
        <p:spPr>
          <a:xfrm>
            <a:off x="1621790" y="7311923"/>
            <a:ext cx="1673872" cy="5154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Lâchez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!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(3b)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spits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poussent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seuls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Peur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?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(3a)</a:t>
            </a:r>
          </a:p>
        </p:txBody>
      </p:sp>
      <p:sp>
        <p:nvSpPr>
          <p:cNvPr id="46" name="object 46"/>
          <p:cNvSpPr txBox="1"/>
          <p:nvPr/>
        </p:nvSpPr>
        <p:spPr>
          <a:xfrm>
            <a:off x="3422650" y="7311923"/>
            <a:ext cx="455197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idem</a:t>
            </a:r>
          </a:p>
        </p:txBody>
      </p:sp>
      <p:sp>
        <p:nvSpPr>
          <p:cNvPr id="47" name="object 47"/>
          <p:cNvSpPr txBox="1"/>
          <p:nvPr/>
        </p:nvSpPr>
        <p:spPr>
          <a:xfrm>
            <a:off x="3422650" y="7471943"/>
            <a:ext cx="2295281" cy="5154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suivre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deux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petites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cannelures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long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grosses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cannelures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départ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attention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trou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droite</a:t>
            </a:r>
          </a:p>
        </p:txBody>
      </p:sp>
      <p:sp>
        <p:nvSpPr>
          <p:cNvPr id="48" name="object 48"/>
          <p:cNvSpPr txBox="1"/>
          <p:nvPr/>
        </p:nvSpPr>
        <p:spPr>
          <a:xfrm>
            <a:off x="1621790" y="7793253"/>
            <a:ext cx="1261898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Fan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repos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(4a)</a:t>
            </a:r>
          </a:p>
        </p:txBody>
      </p:sp>
      <p:sp>
        <p:nvSpPr>
          <p:cNvPr id="49" name="object 49"/>
          <p:cNvSpPr txBox="1"/>
          <p:nvPr/>
        </p:nvSpPr>
        <p:spPr>
          <a:xfrm>
            <a:off x="721360" y="7954543"/>
            <a:ext cx="5680332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Entre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40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41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s’élève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une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rampe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droite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gauche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2a,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qui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conduit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haut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voies</a:t>
            </a:r>
          </a:p>
        </p:txBody>
      </p:sp>
      <p:sp>
        <p:nvSpPr>
          <p:cNvPr id="50" name="object 50"/>
          <p:cNvSpPr txBox="1"/>
          <p:nvPr/>
        </p:nvSpPr>
        <p:spPr>
          <a:xfrm>
            <a:off x="721360" y="8114563"/>
            <a:ext cx="334460" cy="6767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41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41'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42</a:t>
            </a:r>
          </a:p>
          <a:p>
            <a:pPr marL="0" marR="0">
              <a:lnSpc>
                <a:spcPts val="1228"/>
              </a:lnSpc>
              <a:spcBef>
                <a:spcPts val="4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43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1172210" y="8114563"/>
            <a:ext cx="307788" cy="6767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4b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5c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4b</a:t>
            </a:r>
          </a:p>
          <a:p>
            <a:pPr marL="0" marR="0">
              <a:lnSpc>
                <a:spcPts val="1228"/>
              </a:lnSpc>
              <a:spcBef>
                <a:spcPts val="4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4c</a:t>
            </a:r>
          </a:p>
        </p:txBody>
      </p:sp>
      <p:sp>
        <p:nvSpPr>
          <p:cNvPr id="52" name="object 52"/>
          <p:cNvSpPr txBox="1"/>
          <p:nvPr/>
        </p:nvSpPr>
        <p:spPr>
          <a:xfrm>
            <a:off x="1621790" y="8114563"/>
            <a:ext cx="1339152" cy="6767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Hunky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chunky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 spc="-12">
                <a:solidFill>
                  <a:srgbClr val="000000"/>
                </a:solidFill>
                <a:latin typeface="GEDNLE+Arial"/>
                <a:cs typeface="GEDNLE+Arial"/>
              </a:rPr>
              <a:t>Variante</a:t>
            </a:r>
            <a:r>
              <a:rPr dirty="0" sz="1100" spc="15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41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Fan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grimpe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(3b)</a:t>
            </a:r>
          </a:p>
          <a:p>
            <a:pPr marL="0" marR="0">
              <a:lnSpc>
                <a:spcPts val="1228"/>
              </a:lnSpc>
              <a:spcBef>
                <a:spcPts val="4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soon</a:t>
            </a:r>
          </a:p>
        </p:txBody>
      </p:sp>
      <p:sp>
        <p:nvSpPr>
          <p:cNvPr id="53" name="object 53"/>
          <p:cNvSpPr txBox="1"/>
          <p:nvPr/>
        </p:nvSpPr>
        <p:spPr>
          <a:xfrm>
            <a:off x="3422650" y="8114563"/>
            <a:ext cx="1308160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excellent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apple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pie</a:t>
            </a:r>
          </a:p>
        </p:txBody>
      </p:sp>
      <p:sp>
        <p:nvSpPr>
          <p:cNvPr id="54" name="object 54"/>
          <p:cNvSpPr txBox="1"/>
          <p:nvPr/>
        </p:nvSpPr>
        <p:spPr>
          <a:xfrm>
            <a:off x="3422650" y="8275853"/>
            <a:ext cx="2893198" cy="51548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dans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haut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41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passer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sans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cannelure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aux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cannelures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coupée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d'une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vire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dans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haut</a:t>
            </a:r>
          </a:p>
        </p:txBody>
      </p:sp>
      <p:sp>
        <p:nvSpPr>
          <p:cNvPr id="55" name="object 55"/>
          <p:cNvSpPr txBox="1"/>
          <p:nvPr/>
        </p:nvSpPr>
        <p:spPr>
          <a:xfrm>
            <a:off x="721360" y="8757183"/>
            <a:ext cx="5916526" cy="35546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 spc="1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droite,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quatre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voies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plus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courtes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12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 spc="19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plus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faciles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pour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s'habituer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aux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manipulations,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pose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des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dégaines,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relais,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moulinette...</a:t>
            </a:r>
          </a:p>
        </p:txBody>
      </p:sp>
      <p:sp>
        <p:nvSpPr>
          <p:cNvPr id="56" name="object 56"/>
          <p:cNvSpPr txBox="1"/>
          <p:nvPr/>
        </p:nvSpPr>
        <p:spPr>
          <a:xfrm>
            <a:off x="721360" y="9078493"/>
            <a:ext cx="307788" cy="6767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44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45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46</a:t>
            </a:r>
          </a:p>
          <a:p>
            <a:pPr marL="0" marR="0">
              <a:lnSpc>
                <a:spcPts val="1228"/>
              </a:lnSpc>
              <a:spcBef>
                <a:spcPts val="4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47</a:t>
            </a:r>
          </a:p>
        </p:txBody>
      </p:sp>
      <p:sp>
        <p:nvSpPr>
          <p:cNvPr id="57" name="object 57"/>
          <p:cNvSpPr txBox="1"/>
          <p:nvPr/>
        </p:nvSpPr>
        <p:spPr>
          <a:xfrm>
            <a:off x="1172210" y="9078493"/>
            <a:ext cx="307788" cy="6767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2b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3c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3b</a:t>
            </a:r>
          </a:p>
          <a:p>
            <a:pPr marL="0" marR="0">
              <a:lnSpc>
                <a:spcPts val="1228"/>
              </a:lnSpc>
              <a:spcBef>
                <a:spcPts val="4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3a</a:t>
            </a:r>
          </a:p>
        </p:txBody>
      </p:sp>
      <p:sp>
        <p:nvSpPr>
          <p:cNvPr id="58" name="object 58"/>
          <p:cNvSpPr txBox="1"/>
          <p:nvPr/>
        </p:nvSpPr>
        <p:spPr>
          <a:xfrm>
            <a:off x="1621790" y="9078493"/>
            <a:ext cx="1378523" cy="6767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Faites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vos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gammes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L'Échappée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fête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prises</a:t>
            </a:r>
          </a:p>
          <a:p>
            <a:pPr marL="0" marR="0">
              <a:lnSpc>
                <a:spcPts val="1228"/>
              </a:lnSpc>
              <a:spcBef>
                <a:spcPts val="4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Facile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pour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the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best</a:t>
            </a:r>
          </a:p>
        </p:txBody>
      </p:sp>
      <p:sp>
        <p:nvSpPr>
          <p:cNvPr id="59" name="object 59"/>
          <p:cNvSpPr txBox="1"/>
          <p:nvPr/>
        </p:nvSpPr>
        <p:spPr>
          <a:xfrm>
            <a:off x="3422650" y="9078493"/>
            <a:ext cx="1471330" cy="5154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peut-être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trop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facile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?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court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bien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sympa</a:t>
            </a:r>
          </a:p>
        </p:txBody>
      </p:sp>
      <p:sp>
        <p:nvSpPr>
          <p:cNvPr id="60" name="object 60"/>
          <p:cNvSpPr txBox="1"/>
          <p:nvPr/>
        </p:nvSpPr>
        <p:spPr>
          <a:xfrm>
            <a:off x="3422650" y="9561093"/>
            <a:ext cx="1159220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pour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chauffer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21360" y="724433"/>
            <a:ext cx="3285793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 spc="-21" b="1">
                <a:solidFill>
                  <a:srgbClr val="000000"/>
                </a:solidFill>
                <a:latin typeface="OQRSUD+Arial Bold"/>
                <a:cs typeface="OQRSUD+Arial Bold"/>
              </a:rPr>
              <a:t>Voies</a:t>
            </a:r>
            <a:r>
              <a:rPr dirty="0" sz="1100" spc="23" b="1">
                <a:solidFill>
                  <a:srgbClr val="000000"/>
                </a:solidFill>
                <a:latin typeface="OQRSUD+Arial Bold"/>
                <a:cs typeface="OQRSUD+Arial Bold"/>
              </a:rPr>
              <a:t> </a:t>
            </a: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de</a:t>
            </a: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 </a:t>
            </a: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plusieurs</a:t>
            </a: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 </a:t>
            </a: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longueurs,</a:t>
            </a:r>
            <a:r>
              <a:rPr dirty="0" sz="1100" spc="15" b="1">
                <a:solidFill>
                  <a:srgbClr val="000000"/>
                </a:solidFill>
                <a:latin typeface="OQRSUD+Arial Bold"/>
                <a:cs typeface="OQRSUD+Arial Bold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secteurs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H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21360" y="885723"/>
            <a:ext cx="6389190" cy="6755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succèdent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plusieurs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facettes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aux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nombreuses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splendides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cannelures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parallèles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séparées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par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deux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longues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vires.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Celle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inférieure,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20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sol,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est</a:t>
            </a:r>
            <a:r>
              <a:rPr dirty="0" sz="1100" spc="13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étroite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tandis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que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celle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médiane,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longue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très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marquée,</a:t>
            </a:r>
            <a:r>
              <a:rPr dirty="0" sz="1100" spc="1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est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parfois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large.</a:t>
            </a:r>
            <a:r>
              <a:rPr dirty="0" sz="1100" spc="-51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Au-dessus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droite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s'élève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plus</a:t>
            </a:r>
            <a:r>
              <a:rPr dirty="0" sz="1100" spc="15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belle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longue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Corde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qui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touche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presque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crête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sommitale.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21360" y="1688363"/>
            <a:ext cx="4412637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Secteur</a:t>
            </a: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 </a:t>
            </a: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C,</a:t>
            </a: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immédiatement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droite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petit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couloir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avec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 spc="16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corde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fixe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21360" y="1849653"/>
            <a:ext cx="307788" cy="83679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1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L2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2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L2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3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72210" y="1849653"/>
            <a:ext cx="381527" cy="83679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5c+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6a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5c+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5c+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5a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621790" y="1849653"/>
            <a:ext cx="1324203" cy="83679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Patate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Carnivore</a:t>
            </a:r>
          </a:p>
          <a:p>
            <a:pPr marL="0" marR="0">
              <a:lnSpc>
                <a:spcPts val="1228"/>
              </a:lnSpc>
              <a:spcBef>
                <a:spcPts val="135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Crucifions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les</a:t>
            </a:r>
            <a:r>
              <a:rPr dirty="0" sz="1100" spc="15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cons</a:t>
            </a:r>
          </a:p>
          <a:p>
            <a:pPr marL="0" marR="0">
              <a:lnSpc>
                <a:spcPts val="1228"/>
              </a:lnSpc>
              <a:spcBef>
                <a:spcPts val="130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Kill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the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bastards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422650" y="1849653"/>
            <a:ext cx="3589581" cy="83679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passer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vire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franchir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deux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petits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toits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gravir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mur</a:t>
            </a:r>
            <a:r>
              <a:rPr dirty="0" sz="1100" spc="1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12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 spc="19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éviter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dévers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gauche,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gravir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</a:t>
            </a:r>
            <a:r>
              <a:rPr dirty="0" sz="1100" spc="14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puis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vire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deux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petits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toits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passer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large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vire,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gravir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mur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franchir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toit,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bacs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passer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petit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22">
                <a:solidFill>
                  <a:srgbClr val="000000"/>
                </a:solidFill>
                <a:latin typeface="GEDNLE+Arial"/>
                <a:cs typeface="GEDNLE+Arial"/>
              </a:rPr>
              <a:t>mur,</a:t>
            </a:r>
            <a:r>
              <a:rPr dirty="0" sz="1100" spc="29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une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vire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second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22">
                <a:solidFill>
                  <a:srgbClr val="000000"/>
                </a:solidFill>
                <a:latin typeface="GEDNLE+Arial"/>
                <a:cs typeface="GEDNLE+Arial"/>
              </a:rPr>
              <a:t>mur,</a:t>
            </a:r>
            <a:r>
              <a:rPr dirty="0" sz="1100" spc="29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vire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21360" y="2652293"/>
            <a:ext cx="4503239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R1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3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sur</a:t>
            </a:r>
            <a:r>
              <a:rPr dirty="0" sz="1100" spc="12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vire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médiane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s'élèvent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deux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lignes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: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gauche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droite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21360" y="2813583"/>
            <a:ext cx="307788" cy="836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L2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L2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4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L2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4'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172210" y="2813583"/>
            <a:ext cx="307788" cy="67550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6b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6b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5a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5b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621790" y="2813583"/>
            <a:ext cx="1331328" cy="836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Gauche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Droite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Vladimir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Kauchmar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Gauche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Droite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3422650" y="2813583"/>
            <a:ext cx="3613351" cy="67550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toit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direct,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C,</a:t>
            </a:r>
            <a:r>
              <a:rPr dirty="0" sz="1100" spc="12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ou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droite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5c,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second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sous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R2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évitant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 spc="16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dévers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gauche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sous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 spc="16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gravir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petit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22">
                <a:solidFill>
                  <a:srgbClr val="000000"/>
                </a:solidFill>
                <a:latin typeface="GEDNLE+Arial"/>
                <a:cs typeface="GEDNLE+Arial"/>
              </a:rPr>
              <a:t>mur,</a:t>
            </a:r>
            <a:r>
              <a:rPr dirty="0" sz="1100" spc="2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une</a:t>
            </a:r>
            <a:r>
              <a:rPr dirty="0" sz="1100" spc="12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vire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second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mur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gravir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l'écaille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puis</a:t>
            </a:r>
            <a:r>
              <a:rPr dirty="0" sz="1100" spc="15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172210" y="3456203"/>
            <a:ext cx="307788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5b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3422650" y="3456203"/>
            <a:ext cx="455197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idem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721360" y="3616223"/>
            <a:ext cx="307788" cy="115810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L2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6</a:t>
            </a:r>
          </a:p>
          <a:p>
            <a:pPr marL="0" marR="0">
              <a:lnSpc>
                <a:spcPts val="1228"/>
              </a:lnSpc>
              <a:spcBef>
                <a:spcPts val="4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L2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7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L2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8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1172210" y="3616223"/>
            <a:ext cx="389371" cy="19620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5a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5b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5a</a:t>
            </a:r>
          </a:p>
          <a:p>
            <a:pPr marL="0" marR="0">
              <a:lnSpc>
                <a:spcPts val="1228"/>
              </a:lnSpc>
              <a:spcBef>
                <a:spcPts val="4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5b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4c+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4c+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4c+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5b+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5a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5c+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5c</a:t>
            </a:r>
          </a:p>
          <a:p>
            <a:pPr marL="0" marR="0">
              <a:lnSpc>
                <a:spcPts val="1228"/>
              </a:lnSpc>
              <a:spcBef>
                <a:spcPts val="4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5c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1621790" y="3616223"/>
            <a:ext cx="951204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pour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tous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3422650" y="3616223"/>
            <a:ext cx="3439265" cy="180072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gravir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petit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22">
                <a:solidFill>
                  <a:srgbClr val="000000"/>
                </a:solidFill>
                <a:latin typeface="GEDNLE+Arial"/>
                <a:cs typeface="GEDNLE+Arial"/>
              </a:rPr>
              <a:t>mur,</a:t>
            </a:r>
            <a:r>
              <a:rPr dirty="0" sz="1100" spc="2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une</a:t>
            </a:r>
            <a:r>
              <a:rPr dirty="0" sz="1100" spc="12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vire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second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mur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suivre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bord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l'écaille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continuer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 spc="16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passer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petit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22">
                <a:solidFill>
                  <a:srgbClr val="000000"/>
                </a:solidFill>
                <a:latin typeface="GEDNLE+Arial"/>
                <a:cs typeface="GEDNLE+Arial"/>
              </a:rPr>
              <a:t>mur,</a:t>
            </a:r>
            <a:r>
              <a:rPr dirty="0" sz="1100" spc="29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une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vire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second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mur</a:t>
            </a:r>
          </a:p>
          <a:p>
            <a:pPr marL="0" marR="0">
              <a:lnSpc>
                <a:spcPts val="1228"/>
              </a:lnSpc>
              <a:spcBef>
                <a:spcPts val="4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gravir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</a:t>
            </a:r>
            <a:r>
              <a:rPr dirty="0" sz="1100" spc="14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(sans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cannelures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: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6a+,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adhérence)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mi-course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continuer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encore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une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belle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traverser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droite,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bis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12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 spc="19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gravir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aux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cannelures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traverser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droite,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bis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12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 spc="19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gravir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départ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puis</a:t>
            </a:r>
            <a:r>
              <a:rPr dirty="0" sz="1100" spc="15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1621790" y="3937533"/>
            <a:ext cx="1005848" cy="83679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 spc="-42">
                <a:solidFill>
                  <a:srgbClr val="000000"/>
                </a:solidFill>
                <a:latin typeface="GEDNLE+Arial"/>
                <a:cs typeface="GEDNLE+Arial"/>
              </a:rPr>
              <a:t>Tous</a:t>
            </a:r>
            <a:r>
              <a:rPr dirty="0" sz="1100" spc="45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pourris</a:t>
            </a:r>
          </a:p>
          <a:p>
            <a:pPr marL="0" marR="0">
              <a:lnSpc>
                <a:spcPts val="1228"/>
              </a:lnSpc>
              <a:spcBef>
                <a:spcPts val="135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Héros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Dédale</a:t>
            </a:r>
          </a:p>
          <a:p>
            <a:pPr marL="0" marR="0">
              <a:lnSpc>
                <a:spcPts val="1228"/>
              </a:lnSpc>
              <a:spcBef>
                <a:spcPts val="130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Tire-Rhum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721360" y="4741443"/>
            <a:ext cx="307788" cy="35419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L2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9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1621790" y="4901463"/>
            <a:ext cx="1130159" cy="51548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barbu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veille</a:t>
            </a:r>
          </a:p>
          <a:p>
            <a:pPr marL="0" marR="0">
              <a:lnSpc>
                <a:spcPts val="1228"/>
              </a:lnSpc>
              <a:spcBef>
                <a:spcPts val="135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incertitudes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721360" y="5062753"/>
            <a:ext cx="307788" cy="83679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L2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10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L2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L3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 spc="-82">
                <a:solidFill>
                  <a:srgbClr val="000000"/>
                </a:solidFill>
                <a:latin typeface="GEDNLE+Arial"/>
                <a:cs typeface="GEDNLE+Arial"/>
              </a:rPr>
              <a:t>11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3422650" y="5384063"/>
            <a:ext cx="2837178" cy="51548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droite,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bis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continuer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dalle,</a:t>
            </a:r>
            <a:r>
              <a:rPr dirty="0" sz="1100" spc="11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vire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départ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puis</a:t>
            </a:r>
            <a:r>
              <a:rPr dirty="0" sz="1100" spc="15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1172210" y="5544083"/>
            <a:ext cx="389371" cy="35546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5b+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5c+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1621790" y="5705373"/>
            <a:ext cx="664747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Kashmir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3422650" y="5865393"/>
            <a:ext cx="3365618" cy="51548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traverser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10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droite,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bis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gravir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721360" y="6026683"/>
            <a:ext cx="307788" cy="5154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L2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L2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L3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1172210" y="6026683"/>
            <a:ext cx="299944" cy="5154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4c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5c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5c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1621790" y="6026683"/>
            <a:ext cx="1192487" cy="35419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Kashmir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Gauche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Kashmir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Droite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3422650" y="6347993"/>
            <a:ext cx="1215679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avec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Led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Zepplin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721360" y="6669303"/>
            <a:ext cx="2442541" cy="35419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Secteur</a:t>
            </a: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 </a:t>
            </a: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D,</a:t>
            </a:r>
            <a:r>
              <a:rPr dirty="0" sz="1100" spc="15" b="1">
                <a:solidFill>
                  <a:srgbClr val="000000"/>
                </a:solidFill>
                <a:latin typeface="OQRSUD+Arial Bold"/>
                <a:cs typeface="OQRSUD+Arial Bold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20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droite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Kashmir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1</a:t>
            </a:r>
            <a:r>
              <a:rPr dirty="0" sz="1100" spc="2633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4c</a:t>
            </a:r>
            <a:r>
              <a:rPr dirty="0" sz="1100" spc="2075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Mine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bonheur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3422650" y="6829323"/>
            <a:ext cx="3109733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passer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ressauts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diagonale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droite,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vire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721360" y="6990613"/>
            <a:ext cx="6157290" cy="5154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R1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vire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s'élèvent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cinq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lignes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long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splendides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cannelures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qui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conduisent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vire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médiane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aux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R2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d'où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continuent,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toujours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long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magnifiques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cannelures,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huit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lignes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qui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se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terminent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au-dessus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d'elles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une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dernière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petite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longueur...</a:t>
            </a:r>
            <a:r>
              <a:rPr dirty="0" sz="1100" spc="13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sans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cannelures.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721360" y="7471943"/>
            <a:ext cx="307788" cy="35546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L2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2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1172210" y="7471943"/>
            <a:ext cx="307788" cy="35546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5b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5a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1657413" y="7633233"/>
            <a:ext cx="858812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Trumperies</a:t>
            </a:r>
          </a:p>
        </p:txBody>
      </p:sp>
      <p:sp>
        <p:nvSpPr>
          <p:cNvPr id="38" name="object 38"/>
          <p:cNvSpPr txBox="1"/>
          <p:nvPr/>
        </p:nvSpPr>
        <p:spPr>
          <a:xfrm>
            <a:off x="3422650" y="7633233"/>
            <a:ext cx="1324204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12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 spc="19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cannelures</a:t>
            </a:r>
          </a:p>
        </p:txBody>
      </p:sp>
      <p:sp>
        <p:nvSpPr>
          <p:cNvPr id="39" name="object 39"/>
          <p:cNvSpPr txBox="1"/>
          <p:nvPr/>
        </p:nvSpPr>
        <p:spPr>
          <a:xfrm>
            <a:off x="721360" y="7793253"/>
            <a:ext cx="307788" cy="115810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L2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3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L2</a:t>
            </a:r>
          </a:p>
          <a:p>
            <a:pPr marL="0" marR="0">
              <a:lnSpc>
                <a:spcPts val="1228"/>
              </a:lnSpc>
              <a:spcBef>
                <a:spcPts val="4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4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L2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L2</a:t>
            </a:r>
          </a:p>
        </p:txBody>
      </p:sp>
      <p:sp>
        <p:nvSpPr>
          <p:cNvPr id="40" name="object 40"/>
          <p:cNvSpPr txBox="1"/>
          <p:nvPr/>
        </p:nvSpPr>
        <p:spPr>
          <a:xfrm>
            <a:off x="1172210" y="7793253"/>
            <a:ext cx="389371" cy="99808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6a+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5a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4c+</a:t>
            </a:r>
          </a:p>
          <a:p>
            <a:pPr marL="0" marR="0">
              <a:lnSpc>
                <a:spcPts val="1228"/>
              </a:lnSpc>
              <a:spcBef>
                <a:spcPts val="4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5a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5a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5a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3422650" y="7793253"/>
            <a:ext cx="3026730" cy="115810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idem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avec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trou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sans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cannelures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12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 spc="19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cannelures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cannelures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droite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l'écaille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puis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relais</a:t>
            </a:r>
          </a:p>
          <a:p>
            <a:pPr marL="0" marR="0">
              <a:lnSpc>
                <a:spcPts val="1228"/>
              </a:lnSpc>
              <a:spcBef>
                <a:spcPts val="4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12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 spc="19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cannelures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idem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idem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idem</a:t>
            </a:r>
          </a:p>
        </p:txBody>
      </p:sp>
      <p:sp>
        <p:nvSpPr>
          <p:cNvPr id="42" name="object 42"/>
          <p:cNvSpPr txBox="1"/>
          <p:nvPr/>
        </p:nvSpPr>
        <p:spPr>
          <a:xfrm>
            <a:off x="1621790" y="7954543"/>
            <a:ext cx="1666070" cy="83679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doute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m'habite</a:t>
            </a:r>
          </a:p>
          <a:p>
            <a:pPr marL="0" marR="0">
              <a:lnSpc>
                <a:spcPts val="1228"/>
              </a:lnSpc>
              <a:spcBef>
                <a:spcPts val="135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Accrobranche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sur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Corde</a:t>
            </a:r>
          </a:p>
          <a:p>
            <a:pPr marL="0" marR="0">
              <a:lnSpc>
                <a:spcPts val="1228"/>
              </a:lnSpc>
              <a:spcBef>
                <a:spcPts val="1301"/>
              </a:spcBef>
              <a:spcAft>
                <a:spcPts val="0"/>
              </a:spcAft>
            </a:pPr>
            <a:r>
              <a:rPr dirty="0" sz="1100" spc="-10">
                <a:solidFill>
                  <a:srgbClr val="000000"/>
                </a:solidFill>
                <a:latin typeface="GEDNLE+Arial"/>
                <a:cs typeface="GEDNLE+Arial"/>
              </a:rPr>
              <a:t>Vice</a:t>
            </a:r>
            <a:r>
              <a:rPr dirty="0" sz="1100" spc="12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plastique</a:t>
            </a:r>
          </a:p>
        </p:txBody>
      </p:sp>
      <p:sp>
        <p:nvSpPr>
          <p:cNvPr id="43" name="object 43"/>
          <p:cNvSpPr txBox="1"/>
          <p:nvPr/>
        </p:nvSpPr>
        <p:spPr>
          <a:xfrm>
            <a:off x="1172210" y="8757183"/>
            <a:ext cx="389371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5b+</a:t>
            </a:r>
          </a:p>
        </p:txBody>
      </p:sp>
      <p:sp>
        <p:nvSpPr>
          <p:cNvPr id="44" name="object 44"/>
          <p:cNvSpPr txBox="1"/>
          <p:nvPr/>
        </p:nvSpPr>
        <p:spPr>
          <a:xfrm>
            <a:off x="721360" y="8918473"/>
            <a:ext cx="3667833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vire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médiane,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il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y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encore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trois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lignes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droite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</a:t>
            </a:r>
          </a:p>
        </p:txBody>
      </p:sp>
      <p:sp>
        <p:nvSpPr>
          <p:cNvPr id="45" name="object 45"/>
          <p:cNvSpPr txBox="1"/>
          <p:nvPr/>
        </p:nvSpPr>
        <p:spPr>
          <a:xfrm>
            <a:off x="721360" y="9078493"/>
            <a:ext cx="230094" cy="5154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6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7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8</a:t>
            </a:r>
          </a:p>
        </p:txBody>
      </p:sp>
      <p:sp>
        <p:nvSpPr>
          <p:cNvPr id="46" name="object 46"/>
          <p:cNvSpPr txBox="1"/>
          <p:nvPr/>
        </p:nvSpPr>
        <p:spPr>
          <a:xfrm>
            <a:off x="1172210" y="9078493"/>
            <a:ext cx="307788" cy="5154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5a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5c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5b</a:t>
            </a:r>
          </a:p>
        </p:txBody>
      </p:sp>
      <p:sp>
        <p:nvSpPr>
          <p:cNvPr id="47" name="object 47"/>
          <p:cNvSpPr txBox="1"/>
          <p:nvPr/>
        </p:nvSpPr>
        <p:spPr>
          <a:xfrm>
            <a:off x="1621790" y="9078493"/>
            <a:ext cx="3559412" cy="5154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 spc="-14">
                <a:solidFill>
                  <a:srgbClr val="000000"/>
                </a:solidFill>
                <a:latin typeface="GEDNLE+Arial"/>
                <a:cs typeface="GEDNLE+Arial"/>
              </a:rPr>
              <a:t>Voyage</a:t>
            </a:r>
            <a:r>
              <a:rPr dirty="0" sz="1100" spc="16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immobile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croisé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croisés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L'arnaque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l'enfer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vide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!</a:t>
            </a:r>
            <a:r>
              <a:rPr dirty="0" sz="1100" spc="1292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passe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droite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motte</a:t>
            </a:r>
          </a:p>
        </p:txBody>
      </p:sp>
      <p:sp>
        <p:nvSpPr>
          <p:cNvPr id="48" name="object 48"/>
          <p:cNvSpPr txBox="1"/>
          <p:nvPr/>
        </p:nvSpPr>
        <p:spPr>
          <a:xfrm>
            <a:off x="3422650" y="9239783"/>
            <a:ext cx="1868358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passe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gauche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motte</a:t>
            </a:r>
          </a:p>
        </p:txBody>
      </p:sp>
      <p:sp>
        <p:nvSpPr>
          <p:cNvPr id="49" name="object 49"/>
          <p:cNvSpPr txBox="1"/>
          <p:nvPr/>
        </p:nvSpPr>
        <p:spPr>
          <a:xfrm>
            <a:off x="721360" y="9561093"/>
            <a:ext cx="3731351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7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12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 spc="19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8,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on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peut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continuer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une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longueur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5b.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21360" y="724433"/>
            <a:ext cx="2971090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Secteur</a:t>
            </a: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 </a:t>
            </a: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E,</a:t>
            </a:r>
            <a:r>
              <a:rPr dirty="0" sz="1100" spc="13" b="1">
                <a:solidFill>
                  <a:srgbClr val="000000"/>
                </a:solidFill>
                <a:latin typeface="OQRSUD+Arial Bold"/>
                <a:cs typeface="OQRSUD+Arial Bold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20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droite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Mine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bonheur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21360" y="885723"/>
            <a:ext cx="230094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72210" y="885723"/>
            <a:ext cx="307788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4a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621790" y="885723"/>
            <a:ext cx="625933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Chicme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422650" y="885723"/>
            <a:ext cx="2030270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départ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puis</a:t>
            </a:r>
            <a:r>
              <a:rPr dirty="0" sz="1100" spc="15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aisé,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R1,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vire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21360" y="1045743"/>
            <a:ext cx="307788" cy="83679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L2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L3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2</a:t>
            </a:r>
          </a:p>
          <a:p>
            <a:pPr marL="0" marR="0">
              <a:lnSpc>
                <a:spcPts val="1228"/>
              </a:lnSpc>
              <a:spcBef>
                <a:spcPts val="4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L2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3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172210" y="1045743"/>
            <a:ext cx="299944" cy="35546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5c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5c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422650" y="1045743"/>
            <a:ext cx="3443315" cy="9980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12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 spc="19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cannelures,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R2,</a:t>
            </a:r>
            <a:r>
              <a:rPr dirty="0" sz="1100" spc="1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vire,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gagner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gauche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R2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bis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continuer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sur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pilier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gauche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 spc="16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cannelure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12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 spc="19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cannelures,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R2,</a:t>
            </a:r>
            <a:r>
              <a:rPr dirty="0" sz="1100" spc="1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vire,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gagner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gauche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R2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bis</a:t>
            </a:r>
          </a:p>
          <a:p>
            <a:pPr marL="0" marR="0">
              <a:lnSpc>
                <a:spcPts val="1228"/>
              </a:lnSpc>
              <a:spcBef>
                <a:spcPts val="4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sur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pilier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droite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cannelure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12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 spc="19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cannelures,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R2,</a:t>
            </a:r>
            <a:r>
              <a:rPr dirty="0" sz="1100" spc="1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vire,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gagner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gauche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R2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bis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sous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72210" y="1367053"/>
            <a:ext cx="389371" cy="83679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5b+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5c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5b+</a:t>
            </a:r>
          </a:p>
          <a:p>
            <a:pPr marL="0" marR="0">
              <a:lnSpc>
                <a:spcPts val="1228"/>
              </a:lnSpc>
              <a:spcBef>
                <a:spcPts val="4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6a+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6a+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621790" y="1367053"/>
            <a:ext cx="943963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Maid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of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steel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621790" y="1688363"/>
            <a:ext cx="1122616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cars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navals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721360" y="1849653"/>
            <a:ext cx="307788" cy="35419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L2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L3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3422650" y="2009673"/>
            <a:ext cx="1634780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 spc="-11">
                <a:solidFill>
                  <a:srgbClr val="000000"/>
                </a:solidFill>
                <a:latin typeface="GEDNLE+Arial"/>
                <a:cs typeface="GEDNLE+Arial"/>
              </a:rPr>
              <a:t>pilier,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au-dessus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721360" y="2330983"/>
            <a:ext cx="2373244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Secteur</a:t>
            </a: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 </a:t>
            </a:r>
            <a:r>
              <a:rPr dirty="0" sz="1100" spc="-132" b="1">
                <a:solidFill>
                  <a:srgbClr val="000000"/>
                </a:solidFill>
                <a:latin typeface="OQRSUD+Arial Bold"/>
                <a:cs typeface="OQRSUD+Arial Bold"/>
              </a:rPr>
              <a:t>F,</a:t>
            </a:r>
            <a:r>
              <a:rPr dirty="0" sz="1100" spc="152" b="1">
                <a:solidFill>
                  <a:srgbClr val="000000"/>
                </a:solidFill>
                <a:latin typeface="OQRSUD+Arial Bold"/>
                <a:cs typeface="OQRSUD+Arial Bold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10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droite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Chicme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721360" y="2492273"/>
            <a:ext cx="230094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1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1172210" y="2492273"/>
            <a:ext cx="389371" cy="163943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3c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5c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6a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6a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6b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6a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6a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5b+</a:t>
            </a:r>
          </a:p>
          <a:p>
            <a:pPr marL="0" marR="0">
              <a:lnSpc>
                <a:spcPts val="1228"/>
              </a:lnSpc>
              <a:spcBef>
                <a:spcPts val="4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6a+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5c+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1621790" y="2492273"/>
            <a:ext cx="548239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Simler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3422650" y="2492273"/>
            <a:ext cx="3116253" cy="99681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départ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puis</a:t>
            </a:r>
            <a:r>
              <a:rPr dirty="0" sz="1100" spc="15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aisé,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R1,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vire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sous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toit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éviter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 spc="16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toit</a:t>
            </a:r>
            <a:r>
              <a:rPr dirty="0" sz="1100" spc="11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gauche,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R2,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vire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sur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partie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gauche</a:t>
            </a:r>
            <a:r>
              <a:rPr dirty="0" sz="1100" spc="12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commun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avec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2,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rappels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ou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sortie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sommet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franchir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toit,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puis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22">
                <a:solidFill>
                  <a:srgbClr val="000000"/>
                </a:solidFill>
                <a:latin typeface="GEDNLE+Arial"/>
                <a:cs typeface="GEDNLE+Arial"/>
              </a:rPr>
              <a:t>mur,</a:t>
            </a:r>
            <a:r>
              <a:rPr dirty="0" sz="1100" spc="2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R2</a:t>
            </a:r>
            <a:r>
              <a:rPr dirty="0" sz="1100" spc="16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commun,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vire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belle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12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 spc="19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cannelures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721360" y="2652293"/>
            <a:ext cx="307788" cy="115810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L2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L3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L4</a:t>
            </a:r>
          </a:p>
          <a:p>
            <a:pPr marL="0" marR="0">
              <a:lnSpc>
                <a:spcPts val="1228"/>
              </a:lnSpc>
              <a:spcBef>
                <a:spcPts val="4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2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L2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L3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3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1621790" y="3134893"/>
            <a:ext cx="1223899" cy="67550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plein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super</a:t>
            </a:r>
          </a:p>
          <a:p>
            <a:pPr marL="0" marR="0">
              <a:lnSpc>
                <a:spcPts val="1228"/>
              </a:lnSpc>
              <a:spcBef>
                <a:spcPts val="256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Nihil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ni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l'autre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3422650" y="3456203"/>
            <a:ext cx="455197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idem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3422650" y="3616223"/>
            <a:ext cx="2200424" cy="5154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éviter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 spc="16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toit</a:t>
            </a:r>
            <a:r>
              <a:rPr dirty="0" sz="1100" spc="11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droite,</a:t>
            </a:r>
            <a:r>
              <a:rPr dirty="0" sz="1100" spc="1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R2,</a:t>
            </a:r>
            <a:r>
              <a:rPr dirty="0" sz="1100" spc="1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vire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belle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12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 spc="19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cannelures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idem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721360" y="3777513"/>
            <a:ext cx="307788" cy="3541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L2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L3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721360" y="4258843"/>
            <a:ext cx="6458622" cy="35546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Note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: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droite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L1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11">
                <a:solidFill>
                  <a:srgbClr val="000000"/>
                </a:solidFill>
                <a:latin typeface="GEDNLE+Arial"/>
                <a:cs typeface="GEDNLE+Arial"/>
              </a:rPr>
              <a:t>Simler,</a:t>
            </a:r>
            <a:r>
              <a:rPr dirty="0" sz="1100" spc="18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on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peut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monter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une</a:t>
            </a:r>
            <a:r>
              <a:rPr dirty="0" sz="1100" spc="12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rampe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herbeuse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jusqu'à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vire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R1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Chicme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11">
                <a:solidFill>
                  <a:srgbClr val="000000"/>
                </a:solidFill>
                <a:latin typeface="GEDNLE+Arial"/>
                <a:cs typeface="GEDNLE+Arial"/>
              </a:rPr>
              <a:t>Simler.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721360" y="4741443"/>
            <a:ext cx="2333232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Secteur</a:t>
            </a: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 </a:t>
            </a: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G,</a:t>
            </a:r>
            <a:r>
              <a:rPr dirty="0" sz="1100" spc="15" b="1">
                <a:solidFill>
                  <a:srgbClr val="000000"/>
                </a:solidFill>
                <a:latin typeface="OQRSUD+Arial Bold"/>
                <a:cs typeface="OQRSUD+Arial Bold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10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droite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Simler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721360" y="4901463"/>
            <a:ext cx="230094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1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1172210" y="4901463"/>
            <a:ext cx="299944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4c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1621790" y="4901463"/>
            <a:ext cx="951344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 spc="11">
                <a:solidFill>
                  <a:srgbClr val="000000"/>
                </a:solidFill>
                <a:latin typeface="GEDNLE+Arial"/>
                <a:cs typeface="GEDNLE+Arial"/>
              </a:rPr>
              <a:t>WC</a:t>
            </a:r>
            <a:r>
              <a:rPr dirty="0" sz="1100" spc="-22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bouchés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3422650" y="4901463"/>
            <a:ext cx="3876106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ressauts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jusqu'à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vire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inférieure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d'où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continuent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trois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lignes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721360" y="5062753"/>
            <a:ext cx="307788" cy="115810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L2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L3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L4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2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L2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L3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3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1172210" y="5062753"/>
            <a:ext cx="389371" cy="115810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5b+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5c+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5c+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5b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6a+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6a+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5a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3422650" y="5062753"/>
            <a:ext cx="1909709" cy="14794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jusqu'à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 spc="16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vire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médiane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belle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12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 spc="19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cannelures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idem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jusqu'à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 spc="16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vire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médiane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belle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12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 spc="19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cannelures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idem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jusqu'à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 spc="16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vire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médiane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belle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12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 spc="19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cannelures</a:t>
            </a:r>
          </a:p>
          <a:p>
            <a:pPr marL="0" marR="0">
              <a:lnSpc>
                <a:spcPts val="1228"/>
              </a:lnSpc>
              <a:spcBef>
                <a:spcPts val="4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idem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1652244" y="5544083"/>
            <a:ext cx="1080706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A+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dans</a:t>
            </a:r>
            <a:r>
              <a:rPr dirty="0" sz="1100" spc="14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bus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1621790" y="6026683"/>
            <a:ext cx="1409441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Ambition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ambitieuse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721360" y="6186703"/>
            <a:ext cx="307788" cy="3554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L2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L3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1172210" y="6186703"/>
            <a:ext cx="389371" cy="3554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6a+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6a</a:t>
            </a:r>
          </a:p>
        </p:txBody>
      </p:sp>
      <p:sp>
        <p:nvSpPr>
          <p:cNvPr id="38" name="object 38"/>
          <p:cNvSpPr txBox="1"/>
          <p:nvPr/>
        </p:nvSpPr>
        <p:spPr>
          <a:xfrm>
            <a:off x="721360" y="6669303"/>
            <a:ext cx="6405573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Secteur</a:t>
            </a: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 </a:t>
            </a: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H,</a:t>
            </a:r>
            <a:r>
              <a:rPr dirty="0" sz="1100" spc="15" b="1">
                <a:solidFill>
                  <a:srgbClr val="000000"/>
                </a:solidFill>
                <a:latin typeface="OQRSUD+Arial Bold"/>
                <a:cs typeface="OQRSUD+Arial Bold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20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droite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11">
                <a:solidFill>
                  <a:srgbClr val="000000"/>
                </a:solidFill>
                <a:latin typeface="GEDNLE+Arial"/>
                <a:cs typeface="GEDNLE+Arial"/>
              </a:rPr>
              <a:t>WC</a:t>
            </a:r>
            <a:r>
              <a:rPr dirty="0" sz="1100" spc="-22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bouchés,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voies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suivantes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remontent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d'abord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pilier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puis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</a:t>
            </a:r>
          </a:p>
        </p:txBody>
      </p:sp>
      <p:sp>
        <p:nvSpPr>
          <p:cNvPr id="39" name="object 39"/>
          <p:cNvSpPr txBox="1"/>
          <p:nvPr/>
        </p:nvSpPr>
        <p:spPr>
          <a:xfrm>
            <a:off x="721360" y="6990613"/>
            <a:ext cx="230094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1</a:t>
            </a:r>
          </a:p>
        </p:txBody>
      </p:sp>
      <p:sp>
        <p:nvSpPr>
          <p:cNvPr id="40" name="object 40"/>
          <p:cNvSpPr txBox="1"/>
          <p:nvPr/>
        </p:nvSpPr>
        <p:spPr>
          <a:xfrm>
            <a:off x="1172210" y="6990613"/>
            <a:ext cx="389371" cy="6755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5a+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5c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2a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5c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1621790" y="6990613"/>
            <a:ext cx="595033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Bernus</a:t>
            </a:r>
          </a:p>
        </p:txBody>
      </p:sp>
      <p:sp>
        <p:nvSpPr>
          <p:cNvPr id="42" name="object 42"/>
          <p:cNvSpPr txBox="1"/>
          <p:nvPr/>
        </p:nvSpPr>
        <p:spPr>
          <a:xfrm>
            <a:off x="3422650" y="6990613"/>
            <a:ext cx="1479854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facile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avec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</a:t>
            </a:r>
          </a:p>
        </p:txBody>
      </p:sp>
      <p:sp>
        <p:nvSpPr>
          <p:cNvPr id="43" name="object 43"/>
          <p:cNvSpPr txBox="1"/>
          <p:nvPr/>
        </p:nvSpPr>
        <p:spPr>
          <a:xfrm>
            <a:off x="721360" y="7150633"/>
            <a:ext cx="307788" cy="5154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L2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L3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L4</a:t>
            </a:r>
          </a:p>
        </p:txBody>
      </p:sp>
      <p:sp>
        <p:nvSpPr>
          <p:cNvPr id="44" name="object 44"/>
          <p:cNvSpPr txBox="1"/>
          <p:nvPr/>
        </p:nvSpPr>
        <p:spPr>
          <a:xfrm>
            <a:off x="3422650" y="7150633"/>
            <a:ext cx="3490835" cy="836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gravir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gauche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11">
                <a:solidFill>
                  <a:srgbClr val="000000"/>
                </a:solidFill>
                <a:latin typeface="GEDNLE+Arial"/>
                <a:cs typeface="GEDNLE+Arial"/>
              </a:rPr>
              <a:t>pilier,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vire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médiane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brève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montée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traversée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gauche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continuer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splendide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R4,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marche</a:t>
            </a:r>
          </a:p>
          <a:p>
            <a:pPr marL="0" marR="0">
              <a:lnSpc>
                <a:spcPts val="1228"/>
              </a:lnSpc>
              <a:spcBef>
                <a:spcPts val="4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gagner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R5,</a:t>
            </a:r>
            <a:r>
              <a:rPr dirty="0" sz="1100" spc="1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rappel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ou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gradin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15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gagner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crête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sommitale</a:t>
            </a:r>
          </a:p>
        </p:txBody>
      </p:sp>
      <p:sp>
        <p:nvSpPr>
          <p:cNvPr id="45" name="object 45"/>
          <p:cNvSpPr txBox="1"/>
          <p:nvPr/>
        </p:nvSpPr>
        <p:spPr>
          <a:xfrm>
            <a:off x="1172210" y="7633233"/>
            <a:ext cx="299944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5c</a:t>
            </a:r>
          </a:p>
        </p:txBody>
      </p:sp>
      <p:sp>
        <p:nvSpPr>
          <p:cNvPr id="46" name="object 46"/>
          <p:cNvSpPr txBox="1"/>
          <p:nvPr/>
        </p:nvSpPr>
        <p:spPr>
          <a:xfrm>
            <a:off x="721360" y="7954543"/>
            <a:ext cx="230094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2</a:t>
            </a:r>
          </a:p>
        </p:txBody>
      </p:sp>
      <p:sp>
        <p:nvSpPr>
          <p:cNvPr id="47" name="object 47"/>
          <p:cNvSpPr txBox="1"/>
          <p:nvPr/>
        </p:nvSpPr>
        <p:spPr>
          <a:xfrm>
            <a:off x="1172210" y="7954543"/>
            <a:ext cx="389371" cy="5154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6b+</a:t>
            </a:r>
          </a:p>
          <a:p>
            <a:pPr marL="0" marR="0">
              <a:lnSpc>
                <a:spcPts val="1228"/>
              </a:lnSpc>
              <a:spcBef>
                <a:spcPts val="135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2a</a:t>
            </a:r>
          </a:p>
        </p:txBody>
      </p:sp>
      <p:sp>
        <p:nvSpPr>
          <p:cNvPr id="48" name="object 48"/>
          <p:cNvSpPr txBox="1"/>
          <p:nvPr/>
        </p:nvSpPr>
        <p:spPr>
          <a:xfrm>
            <a:off x="1621790" y="7954543"/>
            <a:ext cx="982473" cy="115810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Salut</a:t>
            </a:r>
            <a:r>
              <a:rPr dirty="0" sz="1100" spc="1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Laurent</a:t>
            </a:r>
          </a:p>
          <a:p>
            <a:pPr marL="0" marR="0">
              <a:lnSpc>
                <a:spcPts val="1228"/>
              </a:lnSpc>
              <a:spcBef>
                <a:spcPts val="636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Rambert</a:t>
            </a:r>
          </a:p>
        </p:txBody>
      </p:sp>
      <p:sp>
        <p:nvSpPr>
          <p:cNvPr id="49" name="object 49"/>
          <p:cNvSpPr txBox="1"/>
          <p:nvPr/>
        </p:nvSpPr>
        <p:spPr>
          <a:xfrm>
            <a:off x="3422650" y="7954543"/>
            <a:ext cx="3125498" cy="180072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(L.</a:t>
            </a:r>
            <a:r>
              <a:rPr dirty="0" sz="1100" spc="12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Monnet,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1945-2023)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R1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Bernus,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gravir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facette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raide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gauche,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vire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médiane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brève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montée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gagner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gauche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belle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12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 spc="19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cannelures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départ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suite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dans</a:t>
            </a:r>
            <a:r>
              <a:rPr dirty="0" sz="1100" spc="14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3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belle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12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 spc="19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cannelures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après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socle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facile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traverser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droite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passer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ressaut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puis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une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sapin</a:t>
            </a:r>
          </a:p>
          <a:p>
            <a:pPr marL="0" marR="0">
              <a:lnSpc>
                <a:spcPts val="1228"/>
              </a:lnSpc>
              <a:spcBef>
                <a:spcPts val="4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crux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départ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puis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vire,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brève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montée,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R,</a:t>
            </a:r>
            <a:r>
              <a:rPr dirty="0" sz="1100" spc="12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vire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médiane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continuer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splendide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</a:t>
            </a:r>
          </a:p>
        </p:txBody>
      </p:sp>
      <p:sp>
        <p:nvSpPr>
          <p:cNvPr id="50" name="object 50"/>
          <p:cNvSpPr txBox="1"/>
          <p:nvPr/>
        </p:nvSpPr>
        <p:spPr>
          <a:xfrm>
            <a:off x="721360" y="8275853"/>
            <a:ext cx="839899" cy="163943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L2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L3G</a:t>
            </a:r>
            <a:r>
              <a:rPr dirty="0" sz="1100" spc="1169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5c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L3D</a:t>
            </a:r>
            <a:r>
              <a:rPr dirty="0" sz="1100" spc="123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6a+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L4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3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L2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L3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L4</a:t>
            </a:r>
          </a:p>
          <a:p>
            <a:pPr marL="0" marR="0">
              <a:lnSpc>
                <a:spcPts val="1228"/>
              </a:lnSpc>
              <a:spcBef>
                <a:spcPts val="4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L5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L6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1172210" y="8757183"/>
            <a:ext cx="307788" cy="115810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5c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5b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5c</a:t>
            </a:r>
          </a:p>
          <a:p>
            <a:pPr marL="0" marR="0">
              <a:lnSpc>
                <a:spcPts val="1228"/>
              </a:lnSpc>
              <a:spcBef>
                <a:spcPts val="4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5c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2a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5c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5c</a:t>
            </a:r>
          </a:p>
        </p:txBody>
      </p:sp>
      <p:sp>
        <p:nvSpPr>
          <p:cNvPr id="52" name="object 52"/>
          <p:cNvSpPr txBox="1"/>
          <p:nvPr/>
        </p:nvSpPr>
        <p:spPr>
          <a:xfrm>
            <a:off x="3422650" y="9721114"/>
            <a:ext cx="3552861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idem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puis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avec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2,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rappels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ou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gradin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gagner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422650" y="724433"/>
            <a:ext cx="1137446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crête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sommitale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21360" y="1045743"/>
            <a:ext cx="6271284" cy="35546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Sur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croquis,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traits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légers,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sont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situés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quelques</a:t>
            </a:r>
            <a:r>
              <a:rPr dirty="0" sz="1100" spc="14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premiers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itinéraires,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entre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1965-75,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l'équipe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GHML.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21360" y="1367053"/>
            <a:ext cx="610033" cy="83679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Edwin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: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Paf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: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Ezio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:</a:t>
            </a:r>
          </a:p>
          <a:p>
            <a:pPr marL="0" marR="0">
              <a:lnSpc>
                <a:spcPts val="1228"/>
              </a:lnSpc>
              <a:spcBef>
                <a:spcPts val="4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Staub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: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Vittoz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621790" y="1367053"/>
            <a:ext cx="2178492" cy="6767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entre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secteurs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12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 spc="19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droite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secteur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gauche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F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puis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droite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</a:t>
            </a:r>
          </a:p>
          <a:p>
            <a:pPr marL="0" marR="0">
              <a:lnSpc>
                <a:spcPts val="1228"/>
              </a:lnSpc>
              <a:spcBef>
                <a:spcPts val="4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gauche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H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621790" y="2009673"/>
            <a:ext cx="1215258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droite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Staub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21360" y="2170963"/>
            <a:ext cx="2031187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 spc="1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droite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sur</a:t>
            </a:r>
            <a:r>
              <a:rPr dirty="0" sz="1100" spc="12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grandes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dalles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21360" y="2330983"/>
            <a:ext cx="726823" cy="5154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Carlo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: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Pierrot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: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Maurice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: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621790" y="2330983"/>
            <a:ext cx="1307879" cy="5154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première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faiblesse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seconde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faiblesse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troisième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faiblesse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721360" y="2973603"/>
            <a:ext cx="6361949" cy="6767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Auguste</a:t>
            </a: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 </a:t>
            </a: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Bernus,</a:t>
            </a: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premier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président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section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Diablerets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lors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fondation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en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1863,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19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ans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!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Pasteur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aux</a:t>
            </a:r>
            <a:r>
              <a:rPr dirty="0" sz="1100" spc="-1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Ormonts,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il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consacré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loisirs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explorer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les</a:t>
            </a:r>
            <a:r>
              <a:rPr dirty="0" sz="1100" spc="-54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Alpes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vaudoises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où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il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réalisé,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1867,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avec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l'infatigable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Philippe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Bridel,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une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première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ascension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aux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Diablerets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qui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porte</a:t>
            </a:r>
          </a:p>
          <a:p>
            <a:pPr marL="0" marR="0">
              <a:lnSpc>
                <a:spcPts val="1228"/>
              </a:lnSpc>
              <a:spcBef>
                <a:spcPts val="4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son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nom.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721360" y="3777513"/>
            <a:ext cx="6396875" cy="6755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Eugène</a:t>
            </a:r>
            <a:r>
              <a:rPr dirty="0" sz="1100" spc="13" b="1">
                <a:solidFill>
                  <a:srgbClr val="000000"/>
                </a:solidFill>
                <a:latin typeface="OQRSUD+Arial Bold"/>
                <a:cs typeface="OQRSUD+Arial Bold"/>
              </a:rPr>
              <a:t> </a:t>
            </a: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Rambert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professeur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aux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universités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Lausanne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Zurich,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était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célèbre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pour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ses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ouvrages,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particulier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sur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les</a:t>
            </a:r>
            <a:r>
              <a:rPr dirty="0" sz="1100" spc="-54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Alpes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suisses,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alors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parmi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plus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importants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littérature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alpestre.</a:t>
            </a:r>
            <a:r>
              <a:rPr dirty="0" sz="1100" spc="-21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14">
                <a:solidFill>
                  <a:srgbClr val="000000"/>
                </a:solidFill>
                <a:latin typeface="GEDNLE+Arial"/>
                <a:cs typeface="GEDNLE+Arial"/>
              </a:rPr>
              <a:t>Très</a:t>
            </a:r>
            <a:r>
              <a:rPr dirty="0" sz="1100" spc="17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actif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sur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nombreuses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montagnes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pays,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il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l'était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également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sein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dont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il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était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devenu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président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central,</a:t>
            </a:r>
            <a:r>
              <a:rPr dirty="0" sz="1100" spc="1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1882-1884,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puis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membre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d'honneur.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721360" y="4580153"/>
            <a:ext cx="6412895" cy="83679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Rudolf</a:t>
            </a: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 </a:t>
            </a: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Theodor</a:t>
            </a: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 </a:t>
            </a: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Simler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premier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président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CAS,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professeur,</a:t>
            </a:r>
            <a:r>
              <a:rPr dirty="0" sz="1100" spc="14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doué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dès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son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jeune</a:t>
            </a:r>
            <a:r>
              <a:rPr dirty="0" sz="1100" spc="13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âge,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s'intéresse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avec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brio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 spc="16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connaissance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scientifique</a:t>
            </a:r>
            <a:r>
              <a:rPr dirty="0" sz="1100" spc="12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montagnes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tout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devenant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des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pionniers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l'alpinisme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l'époque.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20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octobre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1862,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il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adresse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différentes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personnes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un</a:t>
            </a:r>
          </a:p>
          <a:p>
            <a:pPr marL="0" marR="0">
              <a:lnSpc>
                <a:spcPts val="1228"/>
              </a:lnSpc>
              <a:spcBef>
                <a:spcPts val="4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courrier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demandant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création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d’une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Société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alpine</a:t>
            </a:r>
            <a:r>
              <a:rPr dirty="0" sz="1100" spc="12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suisse.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L'année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suivante,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Club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alpin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suisse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est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créé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gare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d'Olten.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721360" y="5544083"/>
            <a:ext cx="6414975" cy="6767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Louis</a:t>
            </a: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 </a:t>
            </a: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Seylaz</a:t>
            </a:r>
            <a:r>
              <a:rPr dirty="0" sz="1100" spc="17" b="1">
                <a:solidFill>
                  <a:srgbClr val="000000"/>
                </a:solidFill>
                <a:latin typeface="OQRSUD+Arial Bold"/>
                <a:cs typeface="OQRSUD+Arial Bold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est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tué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81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ans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une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chute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pierres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Sex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Parc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aux</a:t>
            </a:r>
            <a:r>
              <a:rPr dirty="0" sz="1100" spc="-1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Feyes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alors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qu'il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conduit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une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course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section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Diablerets.</a:t>
            </a:r>
            <a:r>
              <a:rPr dirty="0" sz="1100" spc="25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Professeur,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rédacteur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romand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des</a:t>
            </a:r>
            <a:r>
              <a:rPr dirty="0" sz="1100" spc="-56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Alpes,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membre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d'honneur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CAS,</a:t>
            </a:r>
            <a:r>
              <a:rPr dirty="0" sz="1100" spc="11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alpiniste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hyper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actif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était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toujours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très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élégant.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On</a:t>
            </a:r>
            <a:r>
              <a:rPr dirty="0" sz="1100" spc="-1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voit</a:t>
            </a:r>
            <a:r>
              <a:rPr dirty="0" sz="1100" spc="1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sur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photos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aux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Gastlosen</a:t>
            </a:r>
          </a:p>
          <a:p>
            <a:pPr marL="0" marR="0">
              <a:lnSpc>
                <a:spcPts val="1228"/>
              </a:lnSpc>
              <a:spcBef>
                <a:spcPts val="4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avec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chapeau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cravate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sur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 spc="16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Grand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Grenadier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ou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lors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traversée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Pucelles.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721360" y="6347993"/>
            <a:ext cx="7022912" cy="115810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Philippe-Sirice</a:t>
            </a: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 </a:t>
            </a: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Bridel,</a:t>
            </a: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 </a:t>
            </a: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dit</a:t>
            </a: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 </a:t>
            </a: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le</a:t>
            </a: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 </a:t>
            </a: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doyen,</a:t>
            </a: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 </a:t>
            </a: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1757-1845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tant</a:t>
            </a:r>
            <a:r>
              <a:rPr dirty="0" sz="1100" spc="1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voyagé,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pied,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tant</a:t>
            </a:r>
            <a:r>
              <a:rPr dirty="0" sz="1100" spc="1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publié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!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Cet</a:t>
            </a:r>
            <a:r>
              <a:rPr dirty="0" sz="1100" spc="1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infatigable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savant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pasteur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vaudois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officie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Château-d'Oex,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Montreux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Bâle.</a:t>
            </a:r>
            <a:r>
              <a:rPr dirty="0" sz="1100" spc="1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août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1797,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il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visite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Gruyère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conquis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par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 spc="-14">
                <a:solidFill>
                  <a:srgbClr val="000000"/>
                </a:solidFill>
                <a:latin typeface="GEDNLE+Arial"/>
                <a:cs typeface="GEDNLE+Arial"/>
              </a:rPr>
              <a:t>Charmey,</a:t>
            </a:r>
            <a:r>
              <a:rPr dirty="0" sz="1100" spc="21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il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écrit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:</a:t>
            </a:r>
            <a:r>
              <a:rPr dirty="0" sz="1100" spc="18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«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...N'enviez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rien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aux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autres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nations</a:t>
            </a:r>
            <a:r>
              <a:rPr dirty="0" sz="1100" spc="1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;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laissez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voyager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vos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fromages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dehors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;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mais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vous,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n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sortez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l'enceinte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protectrice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vos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rochers...</a:t>
            </a:r>
            <a:r>
              <a:rPr dirty="0" sz="1100" spc="18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».</a:t>
            </a:r>
            <a:r>
              <a:rPr dirty="0" sz="1100" spc="1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Son</a:t>
            </a:r>
            <a:r>
              <a:rPr dirty="0" sz="1100" spc="13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œuvre,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publiée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1781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1831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dans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Conservateur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Suisse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rassemble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travers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des</a:t>
            </a:r>
            <a:r>
              <a:rPr dirty="0" sz="1100" spc="14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voyages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faits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historiques,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géographiques,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statistiques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littéraires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ainsi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que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anecdotes,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légendes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coutumes,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laissant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l'un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premiers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écrits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sur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nos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régions.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721360" y="7633233"/>
            <a:ext cx="3460077" cy="5154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Remerciements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Groupe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Haute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Montagne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Lausanne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(GHML)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Jane-Marie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12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 spc="19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Marcel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Demont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721360" y="8114563"/>
            <a:ext cx="5988530" cy="13193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section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Diablerets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CAS,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Nicolas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Lemmin,</a:t>
            </a:r>
            <a:r>
              <a:rPr dirty="0" sz="1100" spc="-62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Alain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Détraz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Jean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Raymond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Cabane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Barraud</a:t>
            </a:r>
            <a:r>
              <a:rPr dirty="0" sz="1100" spc="13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(de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section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Diablerets)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https://cas-diablerets.ch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Restaurant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Giacomini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à</a:t>
            </a:r>
            <a:r>
              <a:rPr dirty="0" sz="1100" spc="-57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Anzeinde,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Rodolphe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11">
                <a:solidFill>
                  <a:srgbClr val="000000"/>
                </a:solidFill>
                <a:latin typeface="GEDNLE+Arial"/>
                <a:cs typeface="GEDNLE+Arial"/>
              </a:rPr>
              <a:t>Muller.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Dortoirs,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chambres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service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taxis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4x4</a:t>
            </a:r>
          </a:p>
          <a:p>
            <a:pPr marL="0" marR="0">
              <a:lnSpc>
                <a:spcPts val="1228"/>
              </a:lnSpc>
              <a:spcBef>
                <a:spcPts val="41"/>
              </a:spcBef>
              <a:spcAft>
                <a:spcPts val="0"/>
              </a:spcAft>
            </a:pPr>
            <a:r>
              <a:rPr dirty="0" sz="1100" u="sng">
                <a:solidFill>
                  <a:srgbClr val="000000"/>
                </a:solidFill>
                <a:latin typeface="GEDNLE+Arial"/>
                <a:cs typeface="GEDNLE+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www.anzeindaz.com/restauration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restaurants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Solalex,</a:t>
            </a:r>
            <a:r>
              <a:rPr dirty="0" sz="1100" spc="11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Joëlle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Martin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Deburaux.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Dortoirs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12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 spc="19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splendides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chambres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 u="sng">
                <a:solidFill>
                  <a:srgbClr val="000000"/>
                </a:solidFill>
                <a:latin typeface="GEDNLE+Arial"/>
                <a:cs typeface="GEDNLE+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www.refuge-solalex.ch/restaurant</a:t>
            </a:r>
            <a:r>
              <a:rPr dirty="0" sz="1100" spc="25">
                <a:solidFill>
                  <a:srgbClr val="000000"/>
                </a:solidFill>
                <a:latin typeface="GEDNLE+Arial"/>
                <a:cs typeface="GEDNLE+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u="sng">
                <a:solidFill>
                  <a:srgbClr val="000000"/>
                </a:solidFill>
                <a:latin typeface="GEDNLE+Arial"/>
                <a:cs typeface="GEDNLE+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www.miroir-solalex.ch</a:t>
            </a:r>
          </a:p>
          <a:p>
            <a:pPr marL="0" marR="0">
              <a:lnSpc>
                <a:spcPts val="1228"/>
              </a:lnSpc>
              <a:spcBef>
                <a:spcPts val="3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Maison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tourisme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Gryon,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Christian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Parisod,</a:t>
            </a:r>
            <a:r>
              <a:rPr dirty="0" sz="1100" spc="19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u="sng">
                <a:solidFill>
                  <a:srgbClr val="000000"/>
                </a:solidFill>
                <a:latin typeface="GEDNLE+Arial"/>
                <a:cs typeface="GEDNLE+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www.gryon.ch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La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commune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Bex,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Emmanuel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Capancioni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721360" y="9399803"/>
            <a:ext cx="2317491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ReBolting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Suisse,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Raphaël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Schmid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721360" y="9721114"/>
            <a:ext cx="1021773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Cartographie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21360" y="724433"/>
            <a:ext cx="3753983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Carte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nationale,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feuille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1285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au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1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: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25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000,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Diablerets.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21360" y="1045743"/>
            <a:ext cx="1239099" cy="19417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 b="1">
                <a:solidFill>
                  <a:srgbClr val="000000"/>
                </a:solidFill>
                <a:latin typeface="OQRSUD+Arial Bold"/>
                <a:cs typeface="OQRSUD+Arial Bold"/>
              </a:rPr>
              <a:t>Topos-ouvrages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21360" y="1207033"/>
            <a:ext cx="4771278" cy="5154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2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Guide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des</a:t>
            </a:r>
            <a:r>
              <a:rPr dirty="0" sz="1100" spc="-55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Alpes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Préalpes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vaudoises,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CAS,</a:t>
            </a:r>
            <a:r>
              <a:rPr dirty="0" sz="1100" spc="11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Claude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 spc="-2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22">
                <a:solidFill>
                  <a:srgbClr val="000000"/>
                </a:solidFill>
                <a:latin typeface="GEDNLE+Arial"/>
                <a:cs typeface="GEDNLE+Arial"/>
              </a:rPr>
              <a:t>Yves</a:t>
            </a:r>
            <a:r>
              <a:rPr dirty="0" sz="1100" spc="25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21">
                <a:solidFill>
                  <a:srgbClr val="000000"/>
                </a:solidFill>
                <a:latin typeface="GEDNLE+Arial"/>
                <a:cs typeface="GEDNLE+Arial"/>
              </a:rPr>
              <a:t>Remy,</a:t>
            </a:r>
            <a:r>
              <a:rPr dirty="0" sz="1100" spc="28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21">
                <a:solidFill>
                  <a:srgbClr val="000000"/>
                </a:solidFill>
                <a:latin typeface="GEDNLE+Arial"/>
                <a:cs typeface="GEDNLE+Arial"/>
              </a:rPr>
              <a:t>2011.</a:t>
            </a:r>
          </a:p>
          <a:p>
            <a:pPr marL="0" marR="0">
              <a:lnSpc>
                <a:spcPts val="1228"/>
              </a:lnSpc>
              <a:spcBef>
                <a:spcPts val="8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Escalades,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Claude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 spc="-1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22">
                <a:solidFill>
                  <a:srgbClr val="000000"/>
                </a:solidFill>
                <a:latin typeface="GEDNLE+Arial"/>
                <a:cs typeface="GEDNLE+Arial"/>
              </a:rPr>
              <a:t>Yves</a:t>
            </a:r>
            <a:r>
              <a:rPr dirty="0" sz="1100" spc="25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23">
                <a:solidFill>
                  <a:srgbClr val="000000"/>
                </a:solidFill>
                <a:latin typeface="GEDNLE+Arial"/>
                <a:cs typeface="GEDNLE+Arial"/>
              </a:rPr>
              <a:t>Remy,</a:t>
            </a:r>
            <a:r>
              <a:rPr dirty="0" sz="1100" spc="3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2019.</a:t>
            </a:r>
          </a:p>
          <a:p>
            <a:pPr marL="0" marR="0">
              <a:lnSpc>
                <a:spcPts val="1228"/>
              </a:lnSpc>
              <a:spcBef>
                <a:spcPts val="91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Les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Miroirs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l'Argentine,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Claude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12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22">
                <a:solidFill>
                  <a:srgbClr val="000000"/>
                </a:solidFill>
                <a:latin typeface="GEDNLE+Arial"/>
                <a:cs typeface="GEDNLE+Arial"/>
              </a:rPr>
              <a:t>Yves</a:t>
            </a:r>
            <a:r>
              <a:rPr dirty="0" sz="1100" spc="25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23">
                <a:solidFill>
                  <a:srgbClr val="000000"/>
                </a:solidFill>
                <a:latin typeface="GEDNLE+Arial"/>
                <a:cs typeface="GEDNLE+Arial"/>
              </a:rPr>
              <a:t>Remy,</a:t>
            </a:r>
            <a:r>
              <a:rPr dirty="0" sz="1100" spc="32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1997</a:t>
            </a:r>
            <a:r>
              <a:rPr dirty="0" sz="1100" spc="12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 spc="-12">
                <a:solidFill>
                  <a:srgbClr val="000000"/>
                </a:solidFill>
                <a:latin typeface="GEDNLE+Arial"/>
                <a:cs typeface="GEDNLE+Arial"/>
              </a:rPr>
              <a:t>et</a:t>
            </a:r>
            <a:r>
              <a:rPr dirty="0" sz="1100" spc="19">
                <a:solidFill>
                  <a:srgbClr val="000000"/>
                </a:solidFill>
                <a:latin typeface="GEDNLE+Arial"/>
                <a:cs typeface="GEDNLE+Arial"/>
              </a:rPr>
              <a:t> </a:t>
            </a:r>
            <a:r>
              <a:rPr dirty="0" sz="1100">
                <a:solidFill>
                  <a:srgbClr val="000000"/>
                </a:solidFill>
                <a:latin typeface="GEDNLE+Arial"/>
                <a:cs typeface="GEDNLE+Arial"/>
              </a:rPr>
              <a:t>2022.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root</dc:creator>
  <cp:lastModifiedBy>root</cp:lastModifiedBy>
  <cp:revision>1</cp:revision>
  <dcterms:modified xsi:type="dcterms:W3CDTF">2026-09-11T10:30:15+00:00</dcterms:modified>
</cp:coreProperties>
</file>